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8"/>
  </p:notesMasterIdLst>
  <p:sldIdLst>
    <p:sldId id="306" r:id="rId5"/>
    <p:sldId id="297" r:id="rId6"/>
    <p:sldId id="301" r:id="rId7"/>
    <p:sldId id="280" r:id="rId8"/>
    <p:sldId id="281" r:id="rId9"/>
    <p:sldId id="299" r:id="rId10"/>
    <p:sldId id="290" r:id="rId11"/>
    <p:sldId id="288" r:id="rId12"/>
    <p:sldId id="289" r:id="rId13"/>
    <p:sldId id="291" r:id="rId14"/>
    <p:sldId id="292" r:id="rId15"/>
    <p:sldId id="295" r:id="rId16"/>
    <p:sldId id="296" r:id="rId17"/>
  </p:sldIdLst>
  <p:sldSz cx="24387175"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B061"/>
    <a:srgbClr val="106E3A"/>
    <a:srgbClr val="016E32"/>
    <a:srgbClr val="343B40"/>
    <a:srgbClr val="005A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90" autoAdjust="0"/>
    <p:restoredTop sz="94933" autoAdjust="0"/>
  </p:normalViewPr>
  <p:slideViewPr>
    <p:cSldViewPr snapToGrid="0">
      <p:cViewPr varScale="1">
        <p:scale>
          <a:sx n="40" d="100"/>
          <a:sy n="40" d="100"/>
        </p:scale>
        <p:origin x="787"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Users\sulaimon\Desktop\Key%20Operation%20Matric%20-%202021.04.26.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spc="0" baseline="0">
                <a:solidFill>
                  <a:srgbClr val="001F60"/>
                </a:solidFill>
                <a:latin typeface="+mn-lt"/>
                <a:ea typeface="+mn-ea"/>
                <a:cs typeface="+mn-cs"/>
              </a:defRPr>
            </a:pPr>
            <a:r>
              <a:rPr lang="en-US" b="1">
                <a:solidFill>
                  <a:srgbClr val="001F60"/>
                </a:solidFill>
              </a:rPr>
              <a:t>Credit Profiles Analyzed</a:t>
            </a:r>
          </a:p>
        </c:rich>
      </c:tx>
      <c:overlay val="0"/>
      <c:spPr>
        <a:noFill/>
        <a:ln>
          <a:noFill/>
        </a:ln>
        <a:effectLst/>
      </c:spPr>
      <c:txPr>
        <a:bodyPr rot="0" spcFirstLastPara="1" vertOverflow="ellipsis" vert="horz" wrap="square" anchor="ctr" anchorCtr="1"/>
        <a:lstStyle/>
        <a:p>
          <a:pPr>
            <a:defRPr sz="1862" b="1" i="0" u="none" strike="noStrike" kern="1200" spc="0" baseline="0">
              <a:solidFill>
                <a:srgbClr val="001F60"/>
              </a:solidFill>
              <a:latin typeface="+mn-lt"/>
              <a:ea typeface="+mn-ea"/>
              <a:cs typeface="+mn-cs"/>
            </a:defRPr>
          </a:pPr>
          <a:endParaRPr lang="en-US"/>
        </a:p>
      </c:txPr>
    </c:title>
    <c:autoTitleDeleted val="0"/>
    <c:plotArea>
      <c:layout/>
      <c:barChart>
        <c:barDir val="col"/>
        <c:grouping val="stacked"/>
        <c:varyColors val="0"/>
        <c:ser>
          <c:idx val="0"/>
          <c:order val="0"/>
          <c:tx>
            <c:strRef>
              <c:f>Summary!$B$62</c:f>
              <c:strCache>
                <c:ptCount val="1"/>
                <c:pt idx="0">
                  <c:v>Tier 1 (Borrowers &gt;300K)</c:v>
                </c:pt>
              </c:strCache>
            </c:strRef>
          </c:tx>
          <c:spPr>
            <a:solidFill>
              <a:srgbClr val="001F60"/>
            </a:solidFill>
            <a:ln>
              <a:noFill/>
            </a:ln>
            <a:effectLst/>
          </c:spPr>
          <c:invertIfNegative val="0"/>
          <c:cat>
            <c:multiLvlStrRef>
              <c:f>Summary!$C$59:$N$60</c:f>
              <c:multiLvlStrCache>
                <c:ptCount val="12"/>
                <c:lvl>
                  <c:pt idx="0">
                    <c:v>Q1</c:v>
                  </c:pt>
                  <c:pt idx="1">
                    <c:v>Q2</c:v>
                  </c:pt>
                  <c:pt idx="2">
                    <c:v>Q3</c:v>
                  </c:pt>
                  <c:pt idx="3">
                    <c:v>Q4</c:v>
                  </c:pt>
                  <c:pt idx="4">
                    <c:v>Q1</c:v>
                  </c:pt>
                  <c:pt idx="5">
                    <c:v>Q2</c:v>
                  </c:pt>
                  <c:pt idx="6">
                    <c:v>Q3</c:v>
                  </c:pt>
                  <c:pt idx="7">
                    <c:v>Q4</c:v>
                  </c:pt>
                  <c:pt idx="8">
                    <c:v>Q1</c:v>
                  </c:pt>
                  <c:pt idx="9">
                    <c:v>Q2</c:v>
                  </c:pt>
                  <c:pt idx="10">
                    <c:v>Q3</c:v>
                  </c:pt>
                  <c:pt idx="11">
                    <c:v>Q4</c:v>
                  </c:pt>
                </c:lvl>
                <c:lvl>
                  <c:pt idx="0">
                    <c:v>2019</c:v>
                  </c:pt>
                  <c:pt idx="4">
                    <c:v>2020</c:v>
                  </c:pt>
                  <c:pt idx="8">
                    <c:v>2021</c:v>
                  </c:pt>
                </c:lvl>
              </c:multiLvlStrCache>
            </c:multiLvlStrRef>
          </c:cat>
          <c:val>
            <c:numRef>
              <c:f>Summary!$C$62:$N$62</c:f>
              <c:numCache>
                <c:formatCode>General</c:formatCode>
                <c:ptCount val="12"/>
                <c:pt idx="4" formatCode="_(* #,##0_);_(* \(#,##0\);_(* &quot;-&quot;??_);_(@_)">
                  <c:v>349965</c:v>
                </c:pt>
                <c:pt idx="5" formatCode="_(* #,##0_);_(* \(#,##0\);_(* &quot;-&quot;??_);_(@_)">
                  <c:v>326187</c:v>
                </c:pt>
                <c:pt idx="6" formatCode="_(* #,##0_);_(* \(#,##0\);_(* &quot;-&quot;??_);_(@_)">
                  <c:v>350777</c:v>
                </c:pt>
                <c:pt idx="7" formatCode="_(* #,##0_);_(* \(#,##0\);_(* &quot;-&quot;??_);_(@_)">
                  <c:v>383458</c:v>
                </c:pt>
                <c:pt idx="8" formatCode="_(* #,##0_);_(* \(#,##0\);_(* &quot;-&quot;??_);_(@_)">
                  <c:v>383458</c:v>
                </c:pt>
                <c:pt idx="9" formatCode="_(* #,##0_);_(* \(#,##0\);_(* &quot;-&quot;??_);_(@_)">
                  <c:v>383458</c:v>
                </c:pt>
                <c:pt idx="10" formatCode="_(* #,##0_);_(* \(#,##0\);_(* &quot;-&quot;??_);_(@_)">
                  <c:v>383458</c:v>
                </c:pt>
                <c:pt idx="11" formatCode="_(* #,##0_);_(* \(#,##0\);_(* &quot;-&quot;??_);_(@_)">
                  <c:v>383458</c:v>
                </c:pt>
              </c:numCache>
            </c:numRef>
          </c:val>
          <c:extLst>
            <c:ext xmlns:c16="http://schemas.microsoft.com/office/drawing/2014/chart" uri="{C3380CC4-5D6E-409C-BE32-E72D297353CC}">
              <c16:uniqueId val="{00000000-F758-4F6A-A40E-99D1F1E34340}"/>
            </c:ext>
          </c:extLst>
        </c:ser>
        <c:ser>
          <c:idx val="1"/>
          <c:order val="1"/>
          <c:tx>
            <c:strRef>
              <c:f>Summary!$B$63</c:f>
              <c:strCache>
                <c:ptCount val="1"/>
                <c:pt idx="0">
                  <c:v>Tier 2 (Borrowers 100-300K)</c:v>
                </c:pt>
              </c:strCache>
            </c:strRef>
          </c:tx>
          <c:spPr>
            <a:solidFill>
              <a:srgbClr val="727DE8"/>
            </a:solidFill>
            <a:ln>
              <a:noFill/>
            </a:ln>
            <a:effectLst/>
          </c:spPr>
          <c:invertIfNegative val="0"/>
          <c:cat>
            <c:multiLvlStrRef>
              <c:f>Summary!$C$59:$N$60</c:f>
              <c:multiLvlStrCache>
                <c:ptCount val="12"/>
                <c:lvl>
                  <c:pt idx="0">
                    <c:v>Q1</c:v>
                  </c:pt>
                  <c:pt idx="1">
                    <c:v>Q2</c:v>
                  </c:pt>
                  <c:pt idx="2">
                    <c:v>Q3</c:v>
                  </c:pt>
                  <c:pt idx="3">
                    <c:v>Q4</c:v>
                  </c:pt>
                  <c:pt idx="4">
                    <c:v>Q1</c:v>
                  </c:pt>
                  <c:pt idx="5">
                    <c:v>Q2</c:v>
                  </c:pt>
                  <c:pt idx="6">
                    <c:v>Q3</c:v>
                  </c:pt>
                  <c:pt idx="7">
                    <c:v>Q4</c:v>
                  </c:pt>
                  <c:pt idx="8">
                    <c:v>Q1</c:v>
                  </c:pt>
                  <c:pt idx="9">
                    <c:v>Q2</c:v>
                  </c:pt>
                  <c:pt idx="10">
                    <c:v>Q3</c:v>
                  </c:pt>
                  <c:pt idx="11">
                    <c:v>Q4</c:v>
                  </c:pt>
                </c:lvl>
                <c:lvl>
                  <c:pt idx="0">
                    <c:v>2019</c:v>
                  </c:pt>
                  <c:pt idx="4">
                    <c:v>2020</c:v>
                  </c:pt>
                  <c:pt idx="8">
                    <c:v>2021</c:v>
                  </c:pt>
                </c:lvl>
              </c:multiLvlStrCache>
            </c:multiLvlStrRef>
          </c:cat>
          <c:val>
            <c:numRef>
              <c:f>Summary!$C$63:$N$63</c:f>
              <c:numCache>
                <c:formatCode>_(* #,##0_);_(* \(#,##0\);_(* "-"??_);_(@_)</c:formatCode>
                <c:ptCount val="12"/>
                <c:pt idx="0">
                  <c:v>738785</c:v>
                </c:pt>
                <c:pt idx="1">
                  <c:v>910616</c:v>
                </c:pt>
                <c:pt idx="2">
                  <c:v>1392726</c:v>
                </c:pt>
                <c:pt idx="3">
                  <c:v>1874836</c:v>
                </c:pt>
                <c:pt idx="4">
                  <c:v>1808200</c:v>
                </c:pt>
                <c:pt idx="5">
                  <c:v>1752235</c:v>
                </c:pt>
                <c:pt idx="6">
                  <c:v>1924715</c:v>
                </c:pt>
                <c:pt idx="7">
                  <c:v>2115192</c:v>
                </c:pt>
                <c:pt idx="8">
                  <c:v>2225909</c:v>
                </c:pt>
                <c:pt idx="9">
                  <c:v>2225909</c:v>
                </c:pt>
                <c:pt idx="10">
                  <c:v>2225909</c:v>
                </c:pt>
                <c:pt idx="11">
                  <c:v>2225909</c:v>
                </c:pt>
              </c:numCache>
            </c:numRef>
          </c:val>
          <c:extLst>
            <c:ext xmlns:c16="http://schemas.microsoft.com/office/drawing/2014/chart" uri="{C3380CC4-5D6E-409C-BE32-E72D297353CC}">
              <c16:uniqueId val="{00000001-F758-4F6A-A40E-99D1F1E34340}"/>
            </c:ext>
          </c:extLst>
        </c:ser>
        <c:ser>
          <c:idx val="2"/>
          <c:order val="2"/>
          <c:tx>
            <c:strRef>
              <c:f>Summary!$B$64</c:f>
              <c:strCache>
                <c:ptCount val="1"/>
                <c:pt idx="0">
                  <c:v>Tier 3 (Borrowers 50-100K)</c:v>
                </c:pt>
              </c:strCache>
            </c:strRef>
          </c:tx>
          <c:spPr>
            <a:solidFill>
              <a:srgbClr val="FCB84A"/>
            </a:solidFill>
            <a:ln>
              <a:noFill/>
            </a:ln>
            <a:effectLst/>
          </c:spPr>
          <c:invertIfNegative val="0"/>
          <c:cat>
            <c:multiLvlStrRef>
              <c:f>Summary!$C$59:$N$60</c:f>
              <c:multiLvlStrCache>
                <c:ptCount val="12"/>
                <c:lvl>
                  <c:pt idx="0">
                    <c:v>Q1</c:v>
                  </c:pt>
                  <c:pt idx="1">
                    <c:v>Q2</c:v>
                  </c:pt>
                  <c:pt idx="2">
                    <c:v>Q3</c:v>
                  </c:pt>
                  <c:pt idx="3">
                    <c:v>Q4</c:v>
                  </c:pt>
                  <c:pt idx="4">
                    <c:v>Q1</c:v>
                  </c:pt>
                  <c:pt idx="5">
                    <c:v>Q2</c:v>
                  </c:pt>
                  <c:pt idx="6">
                    <c:v>Q3</c:v>
                  </c:pt>
                  <c:pt idx="7">
                    <c:v>Q4</c:v>
                  </c:pt>
                  <c:pt idx="8">
                    <c:v>Q1</c:v>
                  </c:pt>
                  <c:pt idx="9">
                    <c:v>Q2</c:v>
                  </c:pt>
                  <c:pt idx="10">
                    <c:v>Q3</c:v>
                  </c:pt>
                  <c:pt idx="11">
                    <c:v>Q4</c:v>
                  </c:pt>
                </c:lvl>
                <c:lvl>
                  <c:pt idx="0">
                    <c:v>2019</c:v>
                  </c:pt>
                  <c:pt idx="4">
                    <c:v>2020</c:v>
                  </c:pt>
                  <c:pt idx="8">
                    <c:v>2021</c:v>
                  </c:pt>
                </c:lvl>
              </c:multiLvlStrCache>
            </c:multiLvlStrRef>
          </c:cat>
          <c:val>
            <c:numRef>
              <c:f>Summary!$C$64:$N$64</c:f>
              <c:numCache>
                <c:formatCode>_(* #,##0_);_(* \(#,##0\);_(* "-"??_);_(@_)</c:formatCode>
                <c:ptCount val="12"/>
                <c:pt idx="0">
                  <c:v>324218</c:v>
                </c:pt>
                <c:pt idx="1">
                  <c:v>324218</c:v>
                </c:pt>
                <c:pt idx="2">
                  <c:v>324218</c:v>
                </c:pt>
                <c:pt idx="3">
                  <c:v>324218</c:v>
                </c:pt>
                <c:pt idx="4">
                  <c:v>185750</c:v>
                </c:pt>
                <c:pt idx="5">
                  <c:v>196233</c:v>
                </c:pt>
                <c:pt idx="6">
                  <c:v>283516</c:v>
                </c:pt>
                <c:pt idx="7">
                  <c:v>193615</c:v>
                </c:pt>
                <c:pt idx="8">
                  <c:v>193615</c:v>
                </c:pt>
                <c:pt idx="9">
                  <c:v>193615</c:v>
                </c:pt>
                <c:pt idx="10">
                  <c:v>373615</c:v>
                </c:pt>
                <c:pt idx="11">
                  <c:v>493615</c:v>
                </c:pt>
              </c:numCache>
            </c:numRef>
          </c:val>
          <c:extLst>
            <c:ext xmlns:c16="http://schemas.microsoft.com/office/drawing/2014/chart" uri="{C3380CC4-5D6E-409C-BE32-E72D297353CC}">
              <c16:uniqueId val="{00000002-F758-4F6A-A40E-99D1F1E34340}"/>
            </c:ext>
          </c:extLst>
        </c:ser>
        <c:ser>
          <c:idx val="3"/>
          <c:order val="3"/>
          <c:tx>
            <c:strRef>
              <c:f>Summary!$B$65</c:f>
              <c:strCache>
                <c:ptCount val="1"/>
                <c:pt idx="0">
                  <c:v>Tier 4 (Borrowers 0-50K)</c:v>
                </c:pt>
              </c:strCache>
            </c:strRef>
          </c:tx>
          <c:spPr>
            <a:solidFill>
              <a:srgbClr val="4EB848"/>
            </a:solidFill>
            <a:ln>
              <a:noFill/>
            </a:ln>
            <a:effectLst/>
          </c:spPr>
          <c:invertIfNegative val="0"/>
          <c:cat>
            <c:multiLvlStrRef>
              <c:f>Summary!$C$59:$N$60</c:f>
              <c:multiLvlStrCache>
                <c:ptCount val="12"/>
                <c:lvl>
                  <c:pt idx="0">
                    <c:v>Q1</c:v>
                  </c:pt>
                  <c:pt idx="1">
                    <c:v>Q2</c:v>
                  </c:pt>
                  <c:pt idx="2">
                    <c:v>Q3</c:v>
                  </c:pt>
                  <c:pt idx="3">
                    <c:v>Q4</c:v>
                  </c:pt>
                  <c:pt idx="4">
                    <c:v>Q1</c:v>
                  </c:pt>
                  <c:pt idx="5">
                    <c:v>Q2</c:v>
                  </c:pt>
                  <c:pt idx="6">
                    <c:v>Q3</c:v>
                  </c:pt>
                  <c:pt idx="7">
                    <c:v>Q4</c:v>
                  </c:pt>
                  <c:pt idx="8">
                    <c:v>Q1</c:v>
                  </c:pt>
                  <c:pt idx="9">
                    <c:v>Q2</c:v>
                  </c:pt>
                  <c:pt idx="10">
                    <c:v>Q3</c:v>
                  </c:pt>
                  <c:pt idx="11">
                    <c:v>Q4</c:v>
                  </c:pt>
                </c:lvl>
                <c:lvl>
                  <c:pt idx="0">
                    <c:v>2019</c:v>
                  </c:pt>
                  <c:pt idx="4">
                    <c:v>2020</c:v>
                  </c:pt>
                  <c:pt idx="8">
                    <c:v>2021</c:v>
                  </c:pt>
                </c:lvl>
              </c:multiLvlStrCache>
            </c:multiLvlStrRef>
          </c:cat>
          <c:val>
            <c:numRef>
              <c:f>Summary!$C$65:$N$65</c:f>
              <c:numCache>
                <c:formatCode>_(* #,##0_);_(* \(#,##0\);_(* "-"??_);_(@_)</c:formatCode>
                <c:ptCount val="12"/>
                <c:pt idx="0">
                  <c:v>55364</c:v>
                </c:pt>
                <c:pt idx="1">
                  <c:v>93565</c:v>
                </c:pt>
                <c:pt idx="2">
                  <c:v>96679</c:v>
                </c:pt>
                <c:pt idx="3">
                  <c:v>102947</c:v>
                </c:pt>
                <c:pt idx="4">
                  <c:v>112169</c:v>
                </c:pt>
                <c:pt idx="5">
                  <c:v>175770</c:v>
                </c:pt>
                <c:pt idx="6">
                  <c:v>126078</c:v>
                </c:pt>
                <c:pt idx="7">
                  <c:v>126618</c:v>
                </c:pt>
                <c:pt idx="8">
                  <c:v>126618</c:v>
                </c:pt>
                <c:pt idx="9">
                  <c:v>126618</c:v>
                </c:pt>
                <c:pt idx="10">
                  <c:v>172618</c:v>
                </c:pt>
                <c:pt idx="11">
                  <c:v>172618</c:v>
                </c:pt>
              </c:numCache>
            </c:numRef>
          </c:val>
          <c:extLst>
            <c:ext xmlns:c16="http://schemas.microsoft.com/office/drawing/2014/chart" uri="{C3380CC4-5D6E-409C-BE32-E72D297353CC}">
              <c16:uniqueId val="{00000003-F758-4F6A-A40E-99D1F1E34340}"/>
            </c:ext>
          </c:extLst>
        </c:ser>
        <c:ser>
          <c:idx val="4"/>
          <c:order val="4"/>
          <c:tx>
            <c:strRef>
              <c:f>Summary!$B$66</c:f>
              <c:strCache>
                <c:ptCount val="1"/>
                <c:pt idx="0">
                  <c:v>CERP</c:v>
                </c:pt>
              </c:strCache>
            </c:strRef>
          </c:tx>
          <c:spPr>
            <a:solidFill>
              <a:schemeClr val="accent5"/>
            </a:solidFill>
            <a:ln>
              <a:noFill/>
            </a:ln>
            <a:effectLst/>
          </c:spPr>
          <c:invertIfNegative val="0"/>
          <c:cat>
            <c:multiLvlStrRef>
              <c:f>Summary!$C$59:$N$60</c:f>
              <c:multiLvlStrCache>
                <c:ptCount val="12"/>
                <c:lvl>
                  <c:pt idx="0">
                    <c:v>Q1</c:v>
                  </c:pt>
                  <c:pt idx="1">
                    <c:v>Q2</c:v>
                  </c:pt>
                  <c:pt idx="2">
                    <c:v>Q3</c:v>
                  </c:pt>
                  <c:pt idx="3">
                    <c:v>Q4</c:v>
                  </c:pt>
                  <c:pt idx="4">
                    <c:v>Q1</c:v>
                  </c:pt>
                  <c:pt idx="5">
                    <c:v>Q2</c:v>
                  </c:pt>
                  <c:pt idx="6">
                    <c:v>Q3</c:v>
                  </c:pt>
                  <c:pt idx="7">
                    <c:v>Q4</c:v>
                  </c:pt>
                  <c:pt idx="8">
                    <c:v>Q1</c:v>
                  </c:pt>
                  <c:pt idx="9">
                    <c:v>Q2</c:v>
                  </c:pt>
                  <c:pt idx="10">
                    <c:v>Q3</c:v>
                  </c:pt>
                  <c:pt idx="11">
                    <c:v>Q4</c:v>
                  </c:pt>
                </c:lvl>
                <c:lvl>
                  <c:pt idx="0">
                    <c:v>2019</c:v>
                  </c:pt>
                  <c:pt idx="4">
                    <c:v>2020</c:v>
                  </c:pt>
                  <c:pt idx="8">
                    <c:v>2021</c:v>
                  </c:pt>
                </c:lvl>
              </c:multiLvlStrCache>
            </c:multiLvlStrRef>
          </c:cat>
          <c:val>
            <c:numRef>
              <c:f>Summary!$C$66:$N$66</c:f>
              <c:numCache>
                <c:formatCode>General</c:formatCode>
                <c:ptCount val="12"/>
                <c:pt idx="7" formatCode="_(* #,##0_);_(* \(#,##0\);_(* &quot;-&quot;??_);_(@_)">
                  <c:v>5196</c:v>
                </c:pt>
                <c:pt idx="8" formatCode="_(* #,##0_);_(* \(#,##0\);_(* &quot;-&quot;??_);_(@_)">
                  <c:v>5196</c:v>
                </c:pt>
                <c:pt idx="9" formatCode="_(* #,##0_);_(* \(#,##0\);_(* &quot;-&quot;??_);_(@_)">
                  <c:v>5196</c:v>
                </c:pt>
                <c:pt idx="10" formatCode="_(* #,##0_);_(* \(#,##0\);_(* &quot;-&quot;??_);_(@_)">
                  <c:v>5196</c:v>
                </c:pt>
                <c:pt idx="11" formatCode="_(* #,##0_);_(* \(#,##0\);_(* &quot;-&quot;??_);_(@_)">
                  <c:v>5196</c:v>
                </c:pt>
              </c:numCache>
            </c:numRef>
          </c:val>
          <c:extLst>
            <c:ext xmlns:c16="http://schemas.microsoft.com/office/drawing/2014/chart" uri="{C3380CC4-5D6E-409C-BE32-E72D297353CC}">
              <c16:uniqueId val="{00000004-F758-4F6A-A40E-99D1F1E34340}"/>
            </c:ext>
          </c:extLst>
        </c:ser>
        <c:dLbls>
          <c:showLegendKey val="0"/>
          <c:showVal val="0"/>
          <c:showCatName val="0"/>
          <c:showSerName val="0"/>
          <c:showPercent val="0"/>
          <c:showBubbleSize val="0"/>
        </c:dLbls>
        <c:gapWidth val="150"/>
        <c:overlap val="100"/>
        <c:axId val="18889392"/>
        <c:axId val="18896464"/>
      </c:barChart>
      <c:lineChart>
        <c:grouping val="standard"/>
        <c:varyColors val="0"/>
        <c:ser>
          <c:idx val="5"/>
          <c:order val="5"/>
          <c:tx>
            <c:strRef>
              <c:f>Summary!$B$67</c:f>
              <c:strCache>
                <c:ptCount val="1"/>
                <c:pt idx="0">
                  <c:v>Total Borrowers on Insights</c:v>
                </c:pt>
              </c:strCache>
            </c:strRef>
          </c:tx>
          <c:spPr>
            <a:ln w="47625" cap="rnd">
              <a:solidFill>
                <a:srgbClr val="5E89C4"/>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Summary!$C$59:$N$60</c:f>
              <c:multiLvlStrCache>
                <c:ptCount val="12"/>
                <c:lvl>
                  <c:pt idx="0">
                    <c:v>Q1</c:v>
                  </c:pt>
                  <c:pt idx="1">
                    <c:v>Q2</c:v>
                  </c:pt>
                  <c:pt idx="2">
                    <c:v>Q3</c:v>
                  </c:pt>
                  <c:pt idx="3">
                    <c:v>Q4</c:v>
                  </c:pt>
                  <c:pt idx="4">
                    <c:v>Q1</c:v>
                  </c:pt>
                  <c:pt idx="5">
                    <c:v>Q2</c:v>
                  </c:pt>
                  <c:pt idx="6">
                    <c:v>Q3</c:v>
                  </c:pt>
                  <c:pt idx="7">
                    <c:v>Q4</c:v>
                  </c:pt>
                  <c:pt idx="8">
                    <c:v>Q1</c:v>
                  </c:pt>
                  <c:pt idx="9">
                    <c:v>Q2</c:v>
                  </c:pt>
                  <c:pt idx="10">
                    <c:v>Q3</c:v>
                  </c:pt>
                  <c:pt idx="11">
                    <c:v>Q4</c:v>
                  </c:pt>
                </c:lvl>
                <c:lvl>
                  <c:pt idx="0">
                    <c:v>2019</c:v>
                  </c:pt>
                  <c:pt idx="4">
                    <c:v>2020</c:v>
                  </c:pt>
                  <c:pt idx="8">
                    <c:v>2021</c:v>
                  </c:pt>
                </c:lvl>
              </c:multiLvlStrCache>
            </c:multiLvlStrRef>
          </c:cat>
          <c:val>
            <c:numRef>
              <c:f>Summary!$C$67:$N$67</c:f>
              <c:numCache>
                <c:formatCode>_(* #,##0_);_(* \(#,##0\);_(* "-"??_);_(@_)</c:formatCode>
                <c:ptCount val="12"/>
                <c:pt idx="0">
                  <c:v>1118367</c:v>
                </c:pt>
                <c:pt idx="1">
                  <c:v>1328399</c:v>
                </c:pt>
                <c:pt idx="2">
                  <c:v>1813623</c:v>
                </c:pt>
                <c:pt idx="3">
                  <c:v>2302001</c:v>
                </c:pt>
                <c:pt idx="4">
                  <c:v>2456084</c:v>
                </c:pt>
                <c:pt idx="5">
                  <c:v>2450425</c:v>
                </c:pt>
                <c:pt idx="6">
                  <c:v>2685086</c:v>
                </c:pt>
                <c:pt idx="7">
                  <c:v>2824079</c:v>
                </c:pt>
                <c:pt idx="8">
                  <c:v>2934796</c:v>
                </c:pt>
                <c:pt idx="9">
                  <c:v>2934796</c:v>
                </c:pt>
                <c:pt idx="10">
                  <c:v>3160796</c:v>
                </c:pt>
                <c:pt idx="11">
                  <c:v>3280796</c:v>
                </c:pt>
              </c:numCache>
            </c:numRef>
          </c:val>
          <c:smooth val="0"/>
          <c:extLst>
            <c:ext xmlns:c16="http://schemas.microsoft.com/office/drawing/2014/chart" uri="{C3380CC4-5D6E-409C-BE32-E72D297353CC}">
              <c16:uniqueId val="{00000005-F758-4F6A-A40E-99D1F1E34340}"/>
            </c:ext>
          </c:extLst>
        </c:ser>
        <c:dLbls>
          <c:showLegendKey val="0"/>
          <c:showVal val="0"/>
          <c:showCatName val="0"/>
          <c:showSerName val="0"/>
          <c:showPercent val="0"/>
          <c:showBubbleSize val="0"/>
        </c:dLbls>
        <c:marker val="1"/>
        <c:smooth val="0"/>
        <c:axId val="18889392"/>
        <c:axId val="18896464"/>
      </c:lineChart>
      <c:catAx>
        <c:axId val="18889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896464"/>
        <c:crosses val="autoZero"/>
        <c:auto val="1"/>
        <c:lblAlgn val="ctr"/>
        <c:lblOffset val="100"/>
        <c:noMultiLvlLbl val="0"/>
      </c:catAx>
      <c:valAx>
        <c:axId val="188964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889392"/>
        <c:crosses val="autoZero"/>
        <c:crossBetween val="between"/>
        <c:dispUnits>
          <c:builtInUnit val="thousands"/>
          <c:dispUnitsLbl>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3C7158-3EDA-D449-8D0F-DA0A67645948}" type="datetimeFigureOut">
              <a:rPr lang="en-US" smtClean="0"/>
              <a:t>26-Apr-22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E28C9E-AFDC-3345-9ED4-F0F60104F264}" type="slidenum">
              <a:rPr lang="en-US" smtClean="0"/>
              <a:t>‹#›</a:t>
            </a:fld>
            <a:endParaRPr lang="en-US"/>
          </a:p>
        </p:txBody>
      </p:sp>
    </p:spTree>
    <p:extLst>
      <p:ext uri="{BB962C8B-B14F-4D97-AF65-F5344CB8AC3E}">
        <p14:creationId xmlns:p14="http://schemas.microsoft.com/office/powerpoint/2010/main" val="159097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E28C9E-AFDC-3345-9ED4-F0F60104F264}" type="slidenum">
              <a:rPr lang="en-US" smtClean="0"/>
              <a:t>2</a:t>
            </a:fld>
            <a:endParaRPr lang="en-US"/>
          </a:p>
        </p:txBody>
      </p:sp>
    </p:spTree>
    <p:extLst>
      <p:ext uri="{BB962C8B-B14F-4D97-AF65-F5344CB8AC3E}">
        <p14:creationId xmlns:p14="http://schemas.microsoft.com/office/powerpoint/2010/main" val="3188092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E28C9E-AFDC-3345-9ED4-F0F60104F264}" type="slidenum">
              <a:rPr lang="en-US" smtClean="0"/>
              <a:t>13</a:t>
            </a:fld>
            <a:endParaRPr lang="en-US"/>
          </a:p>
        </p:txBody>
      </p:sp>
    </p:spTree>
    <p:extLst>
      <p:ext uri="{BB962C8B-B14F-4D97-AF65-F5344CB8AC3E}">
        <p14:creationId xmlns:p14="http://schemas.microsoft.com/office/powerpoint/2010/main" val="1297207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Thitsaworks</a:t>
            </a:r>
            <a:r>
              <a:rPr lang="en-US" dirty="0"/>
              <a:t> is a fintech company founded in Myanmar in 2016. We have expanded to Singapore and is certified by Singapore Fintech Association. There are about 45+ members in different countries . 3 international partners (</a:t>
            </a:r>
            <a:r>
              <a:rPr lang="en-US" dirty="0" err="1"/>
              <a:t>Modusbox</a:t>
            </a:r>
            <a:r>
              <a:rPr lang="en-US" dirty="0"/>
              <a:t>, Musoni and </a:t>
            </a:r>
            <a:r>
              <a:rPr lang="en-US" dirty="0" err="1"/>
              <a:t>Mifos</a:t>
            </a:r>
            <a:r>
              <a:rPr lang="en-US" dirty="0"/>
              <a:t>) are sharing our journey to reaching our mission.</a:t>
            </a:r>
          </a:p>
        </p:txBody>
      </p:sp>
      <p:sp>
        <p:nvSpPr>
          <p:cNvPr id="4" name="Slide Number Placeholder 3"/>
          <p:cNvSpPr>
            <a:spLocks noGrp="1"/>
          </p:cNvSpPr>
          <p:nvPr>
            <p:ph type="sldNum" sz="quarter" idx="5"/>
          </p:nvPr>
        </p:nvSpPr>
        <p:spPr/>
        <p:txBody>
          <a:bodyPr/>
          <a:lstStyle/>
          <a:p>
            <a:fld id="{90E28C9E-AFDC-3345-9ED4-F0F60104F264}" type="slidenum">
              <a:rPr lang="en-US" smtClean="0"/>
              <a:t>3</a:t>
            </a:fld>
            <a:endParaRPr lang="en-US"/>
          </a:p>
        </p:txBody>
      </p:sp>
    </p:spTree>
    <p:extLst>
      <p:ext uri="{BB962C8B-B14F-4D97-AF65-F5344CB8AC3E}">
        <p14:creationId xmlns:p14="http://schemas.microsoft.com/office/powerpoint/2010/main" val="3529818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mission is to power financial inclusion. We would like to be one of the forces that transform the societies where many of them have limited or no access to credits or financial literacy to break the vicious cycle and empower them to rise out of poverty.</a:t>
            </a:r>
          </a:p>
        </p:txBody>
      </p:sp>
      <p:sp>
        <p:nvSpPr>
          <p:cNvPr id="4" name="Slide Number Placeholder 3"/>
          <p:cNvSpPr>
            <a:spLocks noGrp="1"/>
          </p:cNvSpPr>
          <p:nvPr>
            <p:ph type="sldNum" sz="quarter" idx="5"/>
          </p:nvPr>
        </p:nvSpPr>
        <p:spPr/>
        <p:txBody>
          <a:bodyPr/>
          <a:lstStyle/>
          <a:p>
            <a:fld id="{90E28C9E-AFDC-3345-9ED4-F0F60104F264}" type="slidenum">
              <a:rPr lang="en-US" smtClean="0"/>
              <a:t>4</a:t>
            </a:fld>
            <a:endParaRPr lang="en-US"/>
          </a:p>
        </p:txBody>
      </p:sp>
    </p:spTree>
    <p:extLst>
      <p:ext uri="{BB962C8B-B14F-4D97-AF65-F5344CB8AC3E}">
        <p14:creationId xmlns:p14="http://schemas.microsoft.com/office/powerpoint/2010/main" val="3656561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E28C9E-AFDC-3345-9ED4-F0F60104F264}" type="slidenum">
              <a:rPr lang="en-US" smtClean="0"/>
              <a:t>5</a:t>
            </a:fld>
            <a:endParaRPr lang="en-US"/>
          </a:p>
        </p:txBody>
      </p:sp>
    </p:spTree>
    <p:extLst>
      <p:ext uri="{BB962C8B-B14F-4D97-AF65-F5344CB8AC3E}">
        <p14:creationId xmlns:p14="http://schemas.microsoft.com/office/powerpoint/2010/main" val="92601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E28C9E-AFDC-3345-9ED4-F0F60104F264}" type="slidenum">
              <a:rPr lang="en-US" smtClean="0"/>
              <a:t>6</a:t>
            </a:fld>
            <a:endParaRPr lang="en-US"/>
          </a:p>
        </p:txBody>
      </p:sp>
    </p:spTree>
    <p:extLst>
      <p:ext uri="{BB962C8B-B14F-4D97-AF65-F5344CB8AC3E}">
        <p14:creationId xmlns:p14="http://schemas.microsoft.com/office/powerpoint/2010/main" val="17317136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E28C9E-AFDC-3345-9ED4-F0F60104F264}" type="slidenum">
              <a:rPr lang="en-US" smtClean="0"/>
              <a:t>7</a:t>
            </a:fld>
            <a:endParaRPr lang="en-US"/>
          </a:p>
        </p:txBody>
      </p:sp>
    </p:spTree>
    <p:extLst>
      <p:ext uri="{BB962C8B-B14F-4D97-AF65-F5344CB8AC3E}">
        <p14:creationId xmlns:p14="http://schemas.microsoft.com/office/powerpoint/2010/main" val="538441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year around mid April, we started getting serious with implementation and took Mojaloop courses. It was immensely helpful! </a:t>
            </a:r>
          </a:p>
          <a:p>
            <a:endParaRPr lang="en-US" dirty="0"/>
          </a:p>
          <a:p>
            <a:r>
              <a:rPr lang="en-US" dirty="0"/>
              <a:t>We started building the core connector for </a:t>
            </a:r>
            <a:r>
              <a:rPr lang="en-US" dirty="0" err="1"/>
              <a:t>Mifos</a:t>
            </a:r>
            <a:r>
              <a:rPr lang="en-US" dirty="0"/>
              <a:t> and learned both disbursement and repayment workflow and </a:t>
            </a:r>
            <a:r>
              <a:rPr lang="en-US" dirty="0" err="1"/>
              <a:t>apis</a:t>
            </a:r>
            <a:r>
              <a:rPr lang="en-US" dirty="0"/>
              <a:t>. Over the next few months, we onboarded 3 MFIs. In Aug, we set a FUT go-live date as Sept 30 and onboarded one wallet. To their credit, the wallet made it in a months time and we first launched it with 2 </a:t>
            </a:r>
            <a:r>
              <a:rPr lang="en-US" dirty="0" err="1"/>
              <a:t>Mfis</a:t>
            </a:r>
            <a:r>
              <a:rPr lang="en-US" dirty="0"/>
              <a:t> and one wallet. </a:t>
            </a:r>
            <a:br>
              <a:rPr lang="en-US" dirty="0"/>
            </a:br>
            <a:br>
              <a:rPr lang="en-US" dirty="0"/>
            </a:br>
            <a:r>
              <a:rPr lang="en-US" dirty="0"/>
              <a:t>Unfortunately, we had to shut it down the next day because we had trouble closing the window. Finance portal version 2 had a few other issues such as the need to have key-in the balances from the settlement bank and the NDCs not reflecting the new “low” balances. From Hub perspective, it poses a huge risk of typos and participants transacting more than what they have in the liquidity account.</a:t>
            </a:r>
          </a:p>
        </p:txBody>
      </p:sp>
      <p:sp>
        <p:nvSpPr>
          <p:cNvPr id="4" name="Slide Number Placeholder 3"/>
          <p:cNvSpPr>
            <a:spLocks noGrp="1"/>
          </p:cNvSpPr>
          <p:nvPr>
            <p:ph type="sldNum" sz="quarter" idx="5"/>
          </p:nvPr>
        </p:nvSpPr>
        <p:spPr/>
        <p:txBody>
          <a:bodyPr/>
          <a:lstStyle/>
          <a:p>
            <a:fld id="{90E28C9E-AFDC-3345-9ED4-F0F60104F264}" type="slidenum">
              <a:rPr lang="en-US" smtClean="0"/>
              <a:t>8</a:t>
            </a:fld>
            <a:endParaRPr lang="en-US"/>
          </a:p>
        </p:txBody>
      </p:sp>
    </p:spTree>
    <p:extLst>
      <p:ext uri="{BB962C8B-B14F-4D97-AF65-F5344CB8AC3E}">
        <p14:creationId xmlns:p14="http://schemas.microsoft.com/office/powerpoint/2010/main" val="1711578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Yellow are work in progress, green means done and red needs improvements. </a:t>
            </a:r>
          </a:p>
        </p:txBody>
      </p:sp>
      <p:sp>
        <p:nvSpPr>
          <p:cNvPr id="4" name="Slide Number Placeholder 3"/>
          <p:cNvSpPr>
            <a:spLocks noGrp="1"/>
          </p:cNvSpPr>
          <p:nvPr>
            <p:ph type="sldNum" sz="quarter" idx="5"/>
          </p:nvPr>
        </p:nvSpPr>
        <p:spPr/>
        <p:txBody>
          <a:bodyPr/>
          <a:lstStyle/>
          <a:p>
            <a:fld id="{90E28C9E-AFDC-3345-9ED4-F0F60104F264}" type="slidenum">
              <a:rPr lang="en-US" smtClean="0"/>
              <a:t>9</a:t>
            </a:fld>
            <a:endParaRPr lang="en-US"/>
          </a:p>
        </p:txBody>
      </p:sp>
    </p:spTree>
    <p:extLst>
      <p:ext uri="{BB962C8B-B14F-4D97-AF65-F5344CB8AC3E}">
        <p14:creationId xmlns:p14="http://schemas.microsoft.com/office/powerpoint/2010/main" val="1484597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E28C9E-AFDC-3345-9ED4-F0F60104F264}" type="slidenum">
              <a:rPr lang="en-US" smtClean="0"/>
              <a:t>12</a:t>
            </a:fld>
            <a:endParaRPr lang="en-US"/>
          </a:p>
        </p:txBody>
      </p:sp>
    </p:spTree>
    <p:extLst>
      <p:ext uri="{BB962C8B-B14F-4D97-AF65-F5344CB8AC3E}">
        <p14:creationId xmlns:p14="http://schemas.microsoft.com/office/powerpoint/2010/main" val="22628188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1212E7D8-EF21-2543-93D3-E52749CD1EC8}"/>
              </a:ext>
            </a:extLst>
          </p:cNvPr>
          <p:cNvSpPr/>
          <p:nvPr userDrawn="1"/>
        </p:nvSpPr>
        <p:spPr>
          <a:xfrm>
            <a:off x="861219" y="3595738"/>
            <a:ext cx="25129908" cy="8531688"/>
          </a:xfrm>
          <a:prstGeom prst="roundRect">
            <a:avLst>
              <a:gd name="adj" fmla="val 668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 name="Title 1"/>
          <p:cNvSpPr>
            <a:spLocks noGrp="1"/>
          </p:cNvSpPr>
          <p:nvPr>
            <p:ph type="ctrTitle"/>
          </p:nvPr>
        </p:nvSpPr>
        <p:spPr>
          <a:xfrm>
            <a:off x="1695847" y="4203903"/>
            <a:ext cx="12286059" cy="4519609"/>
          </a:xfrm>
        </p:spPr>
        <p:txBody>
          <a:bodyPr anchor="b"/>
          <a:lstStyle>
            <a:lvl1pPr algn="l">
              <a:defRPr sz="12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1695847" y="9308787"/>
            <a:ext cx="14344253" cy="2310326"/>
          </a:xfrm>
        </p:spPr>
        <p:txBody>
          <a:bodyPr/>
          <a:lstStyle>
            <a:lvl1pPr marL="0" indent="0" algn="l">
              <a:buNone/>
              <a:defRPr sz="48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0AF9D7A-5BEE-9245-944A-197F51D542D9}" type="slidenum">
              <a:rPr lang="en-US" smtClean="0"/>
              <a:pPr/>
              <a:t>‹#›</a:t>
            </a:fld>
            <a:endParaRPr lang="en-US"/>
          </a:p>
        </p:txBody>
      </p:sp>
      <p:sp>
        <p:nvSpPr>
          <p:cNvPr id="4" name="Oval 3">
            <a:extLst>
              <a:ext uri="{FF2B5EF4-FFF2-40B4-BE49-F238E27FC236}">
                <a16:creationId xmlns:a16="http://schemas.microsoft.com/office/drawing/2014/main" id="{4AC1ED45-D031-B94A-BAB1-482F24228794}"/>
              </a:ext>
            </a:extLst>
          </p:cNvPr>
          <p:cNvSpPr>
            <a:spLocks noChangeAspect="1"/>
          </p:cNvSpPr>
          <p:nvPr userDrawn="1"/>
        </p:nvSpPr>
        <p:spPr>
          <a:xfrm>
            <a:off x="16183637" y="9013230"/>
            <a:ext cx="3257669" cy="3257669"/>
          </a:xfrm>
          <a:prstGeom prst="ellipse">
            <a:avLst/>
          </a:prstGeom>
          <a:noFill/>
          <a:ln w="146050">
            <a:gradFill>
              <a:gsLst>
                <a:gs pos="100000">
                  <a:schemeClr val="accent2"/>
                </a:gs>
                <a:gs pos="0">
                  <a:schemeClr val="accent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B531EC2-BD07-9544-89FF-31AE4C23EC5E}"/>
              </a:ext>
            </a:extLst>
          </p:cNvPr>
          <p:cNvSpPr>
            <a:spLocks noChangeAspect="1"/>
          </p:cNvSpPr>
          <p:nvPr userDrawn="1"/>
        </p:nvSpPr>
        <p:spPr>
          <a:xfrm>
            <a:off x="21320100" y="4425142"/>
            <a:ext cx="3608615" cy="3608615"/>
          </a:xfrm>
          <a:prstGeom prst="ellipse">
            <a:avLst/>
          </a:prstGeom>
          <a:noFill/>
          <a:ln w="152400">
            <a:gradFill>
              <a:gsLst>
                <a:gs pos="100000">
                  <a:schemeClr val="accent2"/>
                </a:gs>
                <a:gs pos="0">
                  <a:schemeClr val="accent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2B1EF47-5F45-A042-A683-AA31B481CD13}"/>
              </a:ext>
            </a:extLst>
          </p:cNvPr>
          <p:cNvSpPr>
            <a:spLocks noChangeAspect="1"/>
          </p:cNvSpPr>
          <p:nvPr userDrawn="1"/>
        </p:nvSpPr>
        <p:spPr>
          <a:xfrm>
            <a:off x="17762247" y="5257042"/>
            <a:ext cx="5917515" cy="5917515"/>
          </a:xfrm>
          <a:prstGeom prst="ellipse">
            <a:avLst/>
          </a:prstGeom>
          <a:noFill/>
          <a:ln w="152400">
            <a:gradFill>
              <a:gsLst>
                <a:gs pos="100000">
                  <a:schemeClr val="accent2"/>
                </a:gs>
                <a:gs pos="0">
                  <a:schemeClr val="accent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CDE4030-1079-0643-B091-D5D05B6A1734}"/>
              </a:ext>
            </a:extLst>
          </p:cNvPr>
          <p:cNvSpPr>
            <a:spLocks noChangeAspect="1"/>
          </p:cNvSpPr>
          <p:nvPr userDrawn="1"/>
        </p:nvSpPr>
        <p:spPr>
          <a:xfrm>
            <a:off x="16489928" y="351150"/>
            <a:ext cx="6658628" cy="6658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2522722A-C71E-C24E-832F-3645EE12FC3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7205779" y="906822"/>
            <a:ext cx="5226926" cy="5417492"/>
          </a:xfrm>
          <a:prstGeom prst="rect">
            <a:avLst/>
          </a:prstGeom>
        </p:spPr>
      </p:pic>
    </p:spTree>
    <p:extLst>
      <p:ext uri="{BB962C8B-B14F-4D97-AF65-F5344CB8AC3E}">
        <p14:creationId xmlns:p14="http://schemas.microsoft.com/office/powerpoint/2010/main" val="1751848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AF9D7A-5BEE-9245-944A-197F51D542D9}" type="slidenum">
              <a:rPr lang="en-US" smtClean="0"/>
              <a:t>‹#›</a:t>
            </a:fld>
            <a:endParaRPr lang="en-US"/>
          </a:p>
        </p:txBody>
      </p:sp>
      <p:pic>
        <p:nvPicPr>
          <p:cNvPr id="6" name="Graphic 5">
            <a:extLst>
              <a:ext uri="{FF2B5EF4-FFF2-40B4-BE49-F238E27FC236}">
                <a16:creationId xmlns:a16="http://schemas.microsoft.com/office/drawing/2014/main" id="{4CEF126B-F56C-6046-9078-242D284DDAF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491356" y="730251"/>
            <a:ext cx="2438400" cy="2527300"/>
          </a:xfrm>
          <a:prstGeom prst="rect">
            <a:avLst/>
          </a:prstGeom>
        </p:spPr>
      </p:pic>
    </p:spTree>
    <p:extLst>
      <p:ext uri="{BB962C8B-B14F-4D97-AF65-F5344CB8AC3E}">
        <p14:creationId xmlns:p14="http://schemas.microsoft.com/office/powerpoint/2010/main" val="3917978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14EC90-E499-7F40-A81C-63D0DD2592C7}"/>
              </a:ext>
            </a:extLst>
          </p:cNvPr>
          <p:cNvPicPr>
            <a:picLocks noChangeAspect="1"/>
          </p:cNvPicPr>
          <p:nvPr userDrawn="1"/>
        </p:nvPicPr>
        <p:blipFill>
          <a:blip r:embed="rId2"/>
          <a:srcRect/>
          <a:stretch/>
        </p:blipFill>
        <p:spPr>
          <a:xfrm>
            <a:off x="1587" y="0"/>
            <a:ext cx="24384000" cy="13716000"/>
          </a:xfrm>
          <a:prstGeom prst="rect">
            <a:avLst/>
          </a:prstGeom>
        </p:spPr>
      </p:pic>
      <p:sp>
        <p:nvSpPr>
          <p:cNvPr id="20" name="Freeform 19">
            <a:extLst>
              <a:ext uri="{FF2B5EF4-FFF2-40B4-BE49-F238E27FC236}">
                <a16:creationId xmlns:a16="http://schemas.microsoft.com/office/drawing/2014/main" id="{67DCEFF5-0D7E-ED41-AB7F-7D0FBD83F9E6}"/>
              </a:ext>
            </a:extLst>
          </p:cNvPr>
          <p:cNvSpPr/>
          <p:nvPr userDrawn="1"/>
        </p:nvSpPr>
        <p:spPr>
          <a:xfrm>
            <a:off x="861219" y="3595738"/>
            <a:ext cx="25129909" cy="8531688"/>
          </a:xfrm>
          <a:custGeom>
            <a:avLst/>
            <a:gdLst>
              <a:gd name="connsiteX0" fmla="*/ 570174 w 25129909"/>
              <a:gd name="connsiteY0" fmla="*/ 0 h 8531688"/>
              <a:gd name="connsiteX1" fmla="*/ 15632987 w 25129909"/>
              <a:gd name="connsiteY1" fmla="*/ 0 h 8531688"/>
              <a:gd name="connsiteX2" fmla="*/ 15628709 w 25129909"/>
              <a:gd name="connsiteY2" fmla="*/ 84726 h 8531688"/>
              <a:gd name="connsiteX3" fmla="*/ 18958023 w 25129909"/>
              <a:gd name="connsiteY3" fmla="*/ 3414040 h 8531688"/>
              <a:gd name="connsiteX4" fmla="*/ 22287337 w 25129909"/>
              <a:gd name="connsiteY4" fmla="*/ 84726 h 8531688"/>
              <a:gd name="connsiteX5" fmla="*/ 22283059 w 25129909"/>
              <a:gd name="connsiteY5" fmla="*/ 0 h 8531688"/>
              <a:gd name="connsiteX6" fmla="*/ 24559737 w 25129909"/>
              <a:gd name="connsiteY6" fmla="*/ 0 h 8531688"/>
              <a:gd name="connsiteX7" fmla="*/ 25129909 w 25129909"/>
              <a:gd name="connsiteY7" fmla="*/ 570173 h 8531688"/>
              <a:gd name="connsiteX8" fmla="*/ 25129909 w 25129909"/>
              <a:gd name="connsiteY8" fmla="*/ 7961515 h 8531688"/>
              <a:gd name="connsiteX9" fmla="*/ 24559737 w 25129909"/>
              <a:gd name="connsiteY9" fmla="*/ 8531688 h 8531688"/>
              <a:gd name="connsiteX10" fmla="*/ 570174 w 25129909"/>
              <a:gd name="connsiteY10" fmla="*/ 8531688 h 8531688"/>
              <a:gd name="connsiteX11" fmla="*/ 0 w 25129909"/>
              <a:gd name="connsiteY11" fmla="*/ 7961515 h 8531688"/>
              <a:gd name="connsiteX12" fmla="*/ 0 w 25129909"/>
              <a:gd name="connsiteY12" fmla="*/ 570173 h 8531688"/>
              <a:gd name="connsiteX13" fmla="*/ 570174 w 25129909"/>
              <a:gd name="connsiteY13" fmla="*/ 0 h 85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129909" h="8531688">
                <a:moveTo>
                  <a:pt x="570174" y="0"/>
                </a:moveTo>
                <a:lnTo>
                  <a:pt x="15632987" y="0"/>
                </a:lnTo>
                <a:lnTo>
                  <a:pt x="15628709" y="84726"/>
                </a:lnTo>
                <a:cubicBezTo>
                  <a:pt x="15628709" y="1923455"/>
                  <a:pt x="17119293" y="3414040"/>
                  <a:pt x="18958023" y="3414040"/>
                </a:cubicBezTo>
                <a:cubicBezTo>
                  <a:pt x="20796753" y="3414040"/>
                  <a:pt x="22287337" y="1923455"/>
                  <a:pt x="22287337" y="84726"/>
                </a:cubicBezTo>
                <a:lnTo>
                  <a:pt x="22283059" y="0"/>
                </a:lnTo>
                <a:lnTo>
                  <a:pt x="24559737" y="0"/>
                </a:lnTo>
                <a:cubicBezTo>
                  <a:pt x="24874633" y="0"/>
                  <a:pt x="25129909" y="255275"/>
                  <a:pt x="25129909" y="570173"/>
                </a:cubicBezTo>
                <a:lnTo>
                  <a:pt x="25129909" y="7961515"/>
                </a:lnTo>
                <a:cubicBezTo>
                  <a:pt x="25129909" y="8276413"/>
                  <a:pt x="24874633" y="8531688"/>
                  <a:pt x="24559737" y="8531688"/>
                </a:cubicBezTo>
                <a:lnTo>
                  <a:pt x="570174" y="8531688"/>
                </a:lnTo>
                <a:cubicBezTo>
                  <a:pt x="255275" y="8531688"/>
                  <a:pt x="0" y="8276413"/>
                  <a:pt x="0" y="7961515"/>
                </a:cubicBezTo>
                <a:lnTo>
                  <a:pt x="0" y="570173"/>
                </a:lnTo>
                <a:cubicBezTo>
                  <a:pt x="0" y="255275"/>
                  <a:pt x="255275" y="0"/>
                  <a:pt x="57017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2" name="Title 1"/>
          <p:cNvSpPr>
            <a:spLocks noGrp="1"/>
          </p:cNvSpPr>
          <p:nvPr>
            <p:ph type="ctrTitle"/>
          </p:nvPr>
        </p:nvSpPr>
        <p:spPr>
          <a:xfrm>
            <a:off x="1695847" y="4203903"/>
            <a:ext cx="12286059" cy="4519609"/>
          </a:xfrm>
        </p:spPr>
        <p:txBody>
          <a:bodyPr anchor="b"/>
          <a:lstStyle>
            <a:lvl1pPr algn="l">
              <a:defRPr sz="12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1695847" y="9308787"/>
            <a:ext cx="14344253" cy="2310326"/>
          </a:xfrm>
        </p:spPr>
        <p:txBody>
          <a:bodyPr/>
          <a:lstStyle>
            <a:lvl1pPr marL="0" indent="0" algn="l">
              <a:buNone/>
              <a:defRPr sz="48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0AF9D7A-5BEE-9245-944A-197F51D542D9}" type="slidenum">
              <a:rPr lang="en-US" smtClean="0"/>
              <a:pPr/>
              <a:t>‹#›</a:t>
            </a:fld>
            <a:endParaRPr lang="en-US"/>
          </a:p>
        </p:txBody>
      </p:sp>
      <p:pic>
        <p:nvPicPr>
          <p:cNvPr id="13" name="Graphic 12">
            <a:extLst>
              <a:ext uri="{FF2B5EF4-FFF2-40B4-BE49-F238E27FC236}">
                <a16:creationId xmlns:a16="http://schemas.microsoft.com/office/drawing/2014/main" id="{9E0E56EE-00B1-6C4C-9C45-C68FA4C4DCA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7205779" y="913387"/>
            <a:ext cx="5226926" cy="5417492"/>
          </a:xfrm>
          <a:prstGeom prst="rect">
            <a:avLst/>
          </a:prstGeom>
        </p:spPr>
      </p:pic>
    </p:spTree>
    <p:extLst>
      <p:ext uri="{BB962C8B-B14F-4D97-AF65-F5344CB8AC3E}">
        <p14:creationId xmlns:p14="http://schemas.microsoft.com/office/powerpoint/2010/main" val="2047265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76619" y="730251"/>
            <a:ext cx="18914314" cy="2651126"/>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a:p>
        </p:txBody>
      </p:sp>
      <p:pic>
        <p:nvPicPr>
          <p:cNvPr id="8" name="Graphic 7">
            <a:extLst>
              <a:ext uri="{FF2B5EF4-FFF2-40B4-BE49-F238E27FC236}">
                <a16:creationId xmlns:a16="http://schemas.microsoft.com/office/drawing/2014/main" id="{70CA752F-4157-1F49-9BD9-6341ACA14C3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491356" y="730251"/>
            <a:ext cx="2438400" cy="2527300"/>
          </a:xfrm>
          <a:prstGeom prst="rect">
            <a:avLst/>
          </a:prstGeom>
        </p:spPr>
      </p:pic>
    </p:spTree>
    <p:extLst>
      <p:ext uri="{BB962C8B-B14F-4D97-AF65-F5344CB8AC3E}">
        <p14:creationId xmlns:p14="http://schemas.microsoft.com/office/powerpoint/2010/main" val="2341372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D33483-5DC1-4919-B94C-777794C8A760}"/>
              </a:ext>
            </a:extLst>
          </p:cNvPr>
          <p:cNvPicPr>
            <a:picLocks noChangeAspect="1"/>
          </p:cNvPicPr>
          <p:nvPr userDrawn="1"/>
        </p:nvPicPr>
        <p:blipFill>
          <a:blip r:embed="rId2">
            <a:alphaModFix/>
          </a:blip>
          <a:srcRect/>
          <a:stretch/>
        </p:blipFill>
        <p:spPr>
          <a:xfrm>
            <a:off x="1587" y="0"/>
            <a:ext cx="24384000" cy="13716000"/>
          </a:xfrm>
          <a:prstGeom prst="rect">
            <a:avLst/>
          </a:prstGeom>
        </p:spPr>
      </p:pic>
      <p:sp>
        <p:nvSpPr>
          <p:cNvPr id="17" name="Freeform 16">
            <a:extLst>
              <a:ext uri="{FF2B5EF4-FFF2-40B4-BE49-F238E27FC236}">
                <a16:creationId xmlns:a16="http://schemas.microsoft.com/office/drawing/2014/main" id="{962299F1-A818-E549-B104-1D7345A9E9C5}"/>
              </a:ext>
            </a:extLst>
          </p:cNvPr>
          <p:cNvSpPr/>
          <p:nvPr userDrawn="1"/>
        </p:nvSpPr>
        <p:spPr>
          <a:xfrm>
            <a:off x="50103" y="564204"/>
            <a:ext cx="24387176" cy="5466945"/>
          </a:xfrm>
          <a:custGeom>
            <a:avLst/>
            <a:gdLst>
              <a:gd name="connsiteX0" fmla="*/ 0 w 24387176"/>
              <a:gd name="connsiteY0" fmla="*/ 0 h 5466945"/>
              <a:gd name="connsiteX1" fmla="*/ 21570558 w 24387176"/>
              <a:gd name="connsiteY1" fmla="*/ 0 h 5466945"/>
              <a:gd name="connsiteX2" fmla="*/ 21515138 w 24387176"/>
              <a:gd name="connsiteY2" fmla="*/ 41442 h 5466945"/>
              <a:gd name="connsiteX3" fmla="*/ 20831244 w 24387176"/>
              <a:gd name="connsiteY3" fmla="*/ 1491610 h 5466945"/>
              <a:gd name="connsiteX4" fmla="*/ 22710556 w 24387176"/>
              <a:gd name="connsiteY4" fmla="*/ 3370921 h 5466945"/>
              <a:gd name="connsiteX5" fmla="*/ 24363046 w 24387176"/>
              <a:gd name="connsiteY5" fmla="*/ 2387401 h 5466945"/>
              <a:gd name="connsiteX6" fmla="*/ 24387176 w 24387176"/>
              <a:gd name="connsiteY6" fmla="*/ 2337309 h 5466945"/>
              <a:gd name="connsiteX7" fmla="*/ 24387176 w 24387176"/>
              <a:gd name="connsiteY7" fmla="*/ 5466945 h 5466945"/>
              <a:gd name="connsiteX8" fmla="*/ 0 w 24387176"/>
              <a:gd name="connsiteY8" fmla="*/ 5466945 h 546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7176" h="5466945">
                <a:moveTo>
                  <a:pt x="0" y="0"/>
                </a:moveTo>
                <a:lnTo>
                  <a:pt x="21570558" y="0"/>
                </a:lnTo>
                <a:lnTo>
                  <a:pt x="21515138" y="41442"/>
                </a:lnTo>
                <a:cubicBezTo>
                  <a:pt x="21097466" y="386136"/>
                  <a:pt x="20831244" y="907783"/>
                  <a:pt x="20831244" y="1491610"/>
                </a:cubicBezTo>
                <a:cubicBezTo>
                  <a:pt x="20831244" y="2529525"/>
                  <a:pt x="21672640" y="3370921"/>
                  <a:pt x="22710556" y="3370921"/>
                </a:cubicBezTo>
                <a:cubicBezTo>
                  <a:pt x="23424124" y="3370921"/>
                  <a:pt x="24044804" y="2973230"/>
                  <a:pt x="24363046" y="2387401"/>
                </a:cubicBezTo>
                <a:lnTo>
                  <a:pt x="24387176" y="2337309"/>
                </a:lnTo>
                <a:lnTo>
                  <a:pt x="24387176" y="5466945"/>
                </a:lnTo>
                <a:lnTo>
                  <a:pt x="0" y="5466945"/>
                </a:lnTo>
                <a:close/>
              </a:path>
            </a:pathLst>
          </a:cu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1676619" y="730251"/>
            <a:ext cx="18869389" cy="2651126"/>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a:p>
        </p:txBody>
      </p:sp>
      <p:pic>
        <p:nvPicPr>
          <p:cNvPr id="9" name="Graphic 8">
            <a:extLst>
              <a:ext uri="{FF2B5EF4-FFF2-40B4-BE49-F238E27FC236}">
                <a16:creationId xmlns:a16="http://schemas.microsoft.com/office/drawing/2014/main" id="{723FA03B-5C37-DA48-8571-A149C824F6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491356" y="730251"/>
            <a:ext cx="2438400" cy="2527300"/>
          </a:xfrm>
          <a:prstGeom prst="rect">
            <a:avLst/>
          </a:prstGeom>
        </p:spPr>
      </p:pic>
    </p:spTree>
    <p:extLst>
      <p:ext uri="{BB962C8B-B14F-4D97-AF65-F5344CB8AC3E}">
        <p14:creationId xmlns:p14="http://schemas.microsoft.com/office/powerpoint/2010/main" val="1654202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917" y="3419477"/>
            <a:ext cx="13936867" cy="5705474"/>
          </a:xfrm>
        </p:spPr>
        <p:txBody>
          <a:bodyPr anchor="b"/>
          <a:lstStyle>
            <a:lvl1pPr>
              <a:defRPr sz="12000"/>
            </a:lvl1pPr>
          </a:lstStyle>
          <a:p>
            <a:r>
              <a:rPr lang="en-US"/>
              <a:t>Click to edit Master title style</a:t>
            </a:r>
          </a:p>
        </p:txBody>
      </p:sp>
      <p:sp>
        <p:nvSpPr>
          <p:cNvPr id="3" name="Text Placeholder 2"/>
          <p:cNvSpPr>
            <a:spLocks noGrp="1"/>
          </p:cNvSpPr>
          <p:nvPr>
            <p:ph type="body" idx="1"/>
          </p:nvPr>
        </p:nvSpPr>
        <p:spPr>
          <a:xfrm>
            <a:off x="1663917" y="9178927"/>
            <a:ext cx="21033938"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a:p>
        </p:txBody>
      </p:sp>
      <p:pic>
        <p:nvPicPr>
          <p:cNvPr id="9" name="Graphic 8">
            <a:extLst>
              <a:ext uri="{FF2B5EF4-FFF2-40B4-BE49-F238E27FC236}">
                <a16:creationId xmlns:a16="http://schemas.microsoft.com/office/drawing/2014/main" id="{B0BE23F3-E5CF-084E-8ACD-443D91AE881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7205779" y="794856"/>
            <a:ext cx="5226926" cy="5417492"/>
          </a:xfrm>
          <a:prstGeom prst="rect">
            <a:avLst/>
          </a:prstGeom>
        </p:spPr>
      </p:pic>
    </p:spTree>
    <p:extLst>
      <p:ext uri="{BB962C8B-B14F-4D97-AF65-F5344CB8AC3E}">
        <p14:creationId xmlns:p14="http://schemas.microsoft.com/office/powerpoint/2010/main" val="3350340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1FDB6C-806C-4135-BCBC-52AC466F483A}"/>
              </a:ext>
            </a:extLst>
          </p:cNvPr>
          <p:cNvPicPr>
            <a:picLocks noChangeAspect="1"/>
          </p:cNvPicPr>
          <p:nvPr userDrawn="1"/>
        </p:nvPicPr>
        <p:blipFill>
          <a:blip r:embed="rId2"/>
          <a:srcRect/>
          <a:stretch/>
        </p:blipFill>
        <p:spPr>
          <a:xfrm>
            <a:off x="1587" y="0"/>
            <a:ext cx="24384000" cy="13716000"/>
          </a:xfrm>
          <a:prstGeom prst="rect">
            <a:avLst/>
          </a:prstGeom>
        </p:spPr>
      </p:pic>
      <p:sp>
        <p:nvSpPr>
          <p:cNvPr id="2" name="Title 1"/>
          <p:cNvSpPr>
            <a:spLocks noGrp="1"/>
          </p:cNvSpPr>
          <p:nvPr>
            <p:ph type="title"/>
          </p:nvPr>
        </p:nvSpPr>
        <p:spPr>
          <a:xfrm>
            <a:off x="1663917" y="3419477"/>
            <a:ext cx="14645007" cy="5705474"/>
          </a:xfrm>
        </p:spPr>
        <p:txBody>
          <a:bodyPr anchor="b"/>
          <a:lstStyle>
            <a:lvl1pPr>
              <a:defRPr sz="12000"/>
            </a:lvl1pPr>
          </a:lstStyle>
          <a:p>
            <a:r>
              <a:rPr lang="en-US"/>
              <a:t>Click to edit Master title style</a:t>
            </a:r>
          </a:p>
        </p:txBody>
      </p:sp>
      <p:sp>
        <p:nvSpPr>
          <p:cNvPr id="3" name="Text Placeholder 2"/>
          <p:cNvSpPr>
            <a:spLocks noGrp="1"/>
          </p:cNvSpPr>
          <p:nvPr>
            <p:ph type="body" idx="1"/>
          </p:nvPr>
        </p:nvSpPr>
        <p:spPr>
          <a:xfrm>
            <a:off x="1663917" y="9178927"/>
            <a:ext cx="21033938"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a:p>
        </p:txBody>
      </p:sp>
      <p:pic>
        <p:nvPicPr>
          <p:cNvPr id="10" name="Graphic 9">
            <a:extLst>
              <a:ext uri="{FF2B5EF4-FFF2-40B4-BE49-F238E27FC236}">
                <a16:creationId xmlns:a16="http://schemas.microsoft.com/office/drawing/2014/main" id="{68A2998F-5049-1746-BAE0-89403B92597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7205779" y="794856"/>
            <a:ext cx="5226926" cy="5417492"/>
          </a:xfrm>
          <a:prstGeom prst="rect">
            <a:avLst/>
          </a:prstGeom>
        </p:spPr>
      </p:pic>
    </p:spTree>
    <p:extLst>
      <p:ext uri="{BB962C8B-B14F-4D97-AF65-F5344CB8AC3E}">
        <p14:creationId xmlns:p14="http://schemas.microsoft.com/office/powerpoint/2010/main" val="2608096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76619" y="730251"/>
            <a:ext cx="19261275" cy="2651126"/>
          </a:xfrm>
        </p:spPr>
        <p:txBody>
          <a:bodyPr/>
          <a:lstStyle/>
          <a:p>
            <a:r>
              <a:rPr lang="en-US"/>
              <a:t>Click to edit Master title style</a:t>
            </a:r>
          </a:p>
        </p:txBody>
      </p:sp>
      <p:sp>
        <p:nvSpPr>
          <p:cNvPr id="3" name="Content Placeholder 2"/>
          <p:cNvSpPr>
            <a:spLocks noGrp="1"/>
          </p:cNvSpPr>
          <p:nvPr>
            <p:ph sz="half" idx="1"/>
          </p:nvPr>
        </p:nvSpPr>
        <p:spPr>
          <a:xfrm>
            <a:off x="1676618" y="3651250"/>
            <a:ext cx="10364549"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346008" y="3651250"/>
            <a:ext cx="10364549"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AF9D7A-5BEE-9245-944A-197F51D542D9}" type="slidenum">
              <a:rPr lang="en-US" smtClean="0"/>
              <a:t>‹#›</a:t>
            </a:fld>
            <a:endParaRPr lang="en-US"/>
          </a:p>
        </p:txBody>
      </p:sp>
      <p:pic>
        <p:nvPicPr>
          <p:cNvPr id="9" name="Graphic 8">
            <a:extLst>
              <a:ext uri="{FF2B5EF4-FFF2-40B4-BE49-F238E27FC236}">
                <a16:creationId xmlns:a16="http://schemas.microsoft.com/office/drawing/2014/main" id="{1372E2AF-0D5A-1246-B93A-D8631C6A62F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491356" y="730251"/>
            <a:ext cx="2438400" cy="2527300"/>
          </a:xfrm>
          <a:prstGeom prst="rect">
            <a:avLst/>
          </a:prstGeom>
        </p:spPr>
      </p:pic>
    </p:spTree>
    <p:extLst>
      <p:ext uri="{BB962C8B-B14F-4D97-AF65-F5344CB8AC3E}">
        <p14:creationId xmlns:p14="http://schemas.microsoft.com/office/powerpoint/2010/main" val="3346224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795" y="730251"/>
            <a:ext cx="19052825" cy="2651126"/>
          </a:xfrm>
        </p:spPr>
        <p:txBody>
          <a:bodyPr/>
          <a:lstStyle/>
          <a:p>
            <a:r>
              <a:rPr lang="en-US"/>
              <a:t>Click to edit Master title style</a:t>
            </a:r>
          </a:p>
        </p:txBody>
      </p:sp>
      <p:sp>
        <p:nvSpPr>
          <p:cNvPr id="3" name="Text Placeholder 2"/>
          <p:cNvSpPr>
            <a:spLocks noGrp="1"/>
          </p:cNvSpPr>
          <p:nvPr>
            <p:ph type="body" idx="1"/>
          </p:nvPr>
        </p:nvSpPr>
        <p:spPr>
          <a:xfrm>
            <a:off x="1679796" y="3362326"/>
            <a:ext cx="10316917"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1679796" y="5010150"/>
            <a:ext cx="10316917"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2346007" y="3362326"/>
            <a:ext cx="1036772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2346007" y="5010150"/>
            <a:ext cx="1036772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AF9D7A-5BEE-9245-944A-197F51D542D9}" type="slidenum">
              <a:rPr lang="en-US" smtClean="0"/>
              <a:t>‹#›</a:t>
            </a:fld>
            <a:endParaRPr lang="en-US"/>
          </a:p>
        </p:txBody>
      </p:sp>
      <p:pic>
        <p:nvPicPr>
          <p:cNvPr id="11" name="Graphic 10">
            <a:extLst>
              <a:ext uri="{FF2B5EF4-FFF2-40B4-BE49-F238E27FC236}">
                <a16:creationId xmlns:a16="http://schemas.microsoft.com/office/drawing/2014/main" id="{11E68B05-1CE0-3A43-9D27-682D924BE40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491356" y="730251"/>
            <a:ext cx="2438400" cy="2527300"/>
          </a:xfrm>
          <a:prstGeom prst="rect">
            <a:avLst/>
          </a:prstGeom>
        </p:spPr>
      </p:pic>
    </p:spTree>
    <p:extLst>
      <p:ext uri="{BB962C8B-B14F-4D97-AF65-F5344CB8AC3E}">
        <p14:creationId xmlns:p14="http://schemas.microsoft.com/office/powerpoint/2010/main" val="3288979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676619" y="730251"/>
            <a:ext cx="19093324" cy="2651126"/>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AF9D7A-5BEE-9245-944A-197F51D542D9}" type="slidenum">
              <a:rPr lang="en-US" smtClean="0"/>
              <a:t>‹#›</a:t>
            </a:fld>
            <a:endParaRPr lang="en-US"/>
          </a:p>
        </p:txBody>
      </p:sp>
      <p:pic>
        <p:nvPicPr>
          <p:cNvPr id="7" name="Graphic 6">
            <a:extLst>
              <a:ext uri="{FF2B5EF4-FFF2-40B4-BE49-F238E27FC236}">
                <a16:creationId xmlns:a16="http://schemas.microsoft.com/office/drawing/2014/main" id="{10CA894B-6867-8D4E-B48A-8A4A1815F62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491356" y="730251"/>
            <a:ext cx="2438400" cy="2527300"/>
          </a:xfrm>
          <a:prstGeom prst="rect">
            <a:avLst/>
          </a:prstGeom>
        </p:spPr>
      </p:pic>
    </p:spTree>
    <p:extLst>
      <p:ext uri="{BB962C8B-B14F-4D97-AF65-F5344CB8AC3E}">
        <p14:creationId xmlns:p14="http://schemas.microsoft.com/office/powerpoint/2010/main" val="3165441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619" y="730251"/>
            <a:ext cx="21033938" cy="265112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676619" y="3651250"/>
            <a:ext cx="21033938"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8078252" y="12712701"/>
            <a:ext cx="8230672" cy="730250"/>
          </a:xfrm>
          <a:prstGeom prst="rect">
            <a:avLst/>
          </a:prstGeom>
        </p:spPr>
        <p:txBody>
          <a:bodyPr vert="horz" lIns="91440" tIns="45720" rIns="91440" bIns="45720" rtlCol="0" anchor="ctr"/>
          <a:lstStyle>
            <a:lvl1pPr algn="ctr">
              <a:defRPr sz="2400">
                <a:solidFill>
                  <a:srgbClr val="005A83"/>
                </a:solidFill>
              </a:defRPr>
            </a:lvl1pPr>
          </a:lstStyle>
          <a:p>
            <a:endParaRPr lang="en-US"/>
          </a:p>
        </p:txBody>
      </p:sp>
      <p:sp>
        <p:nvSpPr>
          <p:cNvPr id="6" name="Slide Number Placeholder 5"/>
          <p:cNvSpPr>
            <a:spLocks noGrp="1"/>
          </p:cNvSpPr>
          <p:nvPr>
            <p:ph type="sldNum" sz="quarter" idx="4"/>
          </p:nvPr>
        </p:nvSpPr>
        <p:spPr>
          <a:xfrm>
            <a:off x="17223443" y="12712701"/>
            <a:ext cx="5487114" cy="730250"/>
          </a:xfrm>
          <a:prstGeom prst="rect">
            <a:avLst/>
          </a:prstGeom>
        </p:spPr>
        <p:txBody>
          <a:bodyPr vert="horz" lIns="91440" tIns="45720" rIns="91440" bIns="45720" rtlCol="0" anchor="ctr"/>
          <a:lstStyle>
            <a:lvl1pPr algn="r">
              <a:defRPr sz="2400">
                <a:solidFill>
                  <a:srgbClr val="005A83"/>
                </a:solidFill>
              </a:defRPr>
            </a:lvl1pPr>
          </a:lstStyle>
          <a:p>
            <a:fld id="{20AF9D7A-5BEE-9245-944A-197F51D542D9}" type="slidenum">
              <a:rPr lang="en-US" smtClean="0"/>
              <a:pPr/>
              <a:t>‹#›</a:t>
            </a:fld>
            <a:endParaRPr lang="en-US"/>
          </a:p>
        </p:txBody>
      </p:sp>
    </p:spTree>
    <p:extLst>
      <p:ext uri="{BB962C8B-B14F-4D97-AF65-F5344CB8AC3E}">
        <p14:creationId xmlns:p14="http://schemas.microsoft.com/office/powerpoint/2010/main" val="3489411563"/>
      </p:ext>
    </p:extLst>
  </p:cSld>
  <p:clrMap bg1="lt1" tx1="dk1" bg2="lt2" tx2="dk2" accent1="accent1" accent2="accent2" accent3="accent3" accent4="accent4" accent5="accent5" accent6="accent6" hlink="hlink" folHlink="folHlink"/>
  <p:sldLayoutIdLst>
    <p:sldLayoutId id="2147483661" r:id="rId1"/>
    <p:sldLayoutId id="2147483670" r:id="rId2"/>
    <p:sldLayoutId id="2147483662" r:id="rId3"/>
    <p:sldLayoutId id="2147483668" r:id="rId4"/>
    <p:sldLayoutId id="2147483663" r:id="rId5"/>
    <p:sldLayoutId id="2147483669" r:id="rId6"/>
    <p:sldLayoutId id="2147483664" r:id="rId7"/>
    <p:sldLayoutId id="2147483665" r:id="rId8"/>
    <p:sldLayoutId id="2147483666" r:id="rId9"/>
    <p:sldLayoutId id="2147483667" r:id="rId10"/>
  </p:sldLayoutIdLst>
  <p:hf hdr="0" ftr="0" dt="0"/>
  <p:txStyles>
    <p:titleStyle>
      <a:lvl1pPr algn="l" defTabSz="1828800" rtl="0" eaLnBrk="1" latinLnBrk="0" hangingPunct="1">
        <a:lnSpc>
          <a:spcPct val="90000"/>
        </a:lnSpc>
        <a:spcBef>
          <a:spcPct val="0"/>
        </a:spcBef>
        <a:buNone/>
        <a:defRPr sz="8800" b="1" kern="1200">
          <a:solidFill>
            <a:schemeClr val="accent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chart" Target="../charts/chart1.xml"/><Relationship Id="rId7" Type="http://schemas.openxmlformats.org/officeDocument/2006/relationships/image" Target="../media/image18.emf"/><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43F41FD9-E1B0-466E-B999-20F4C1B1DAAF}"/>
              </a:ext>
            </a:extLst>
          </p:cNvPr>
          <p:cNvSpPr>
            <a:spLocks noGrp="1"/>
          </p:cNvSpPr>
          <p:nvPr>
            <p:ph type="subTitle" idx="1"/>
          </p:nvPr>
        </p:nvSpPr>
        <p:spPr>
          <a:xfrm>
            <a:off x="2215403" y="9323294"/>
            <a:ext cx="7781365" cy="2723559"/>
          </a:xfrm>
        </p:spPr>
        <p:txBody>
          <a:bodyPr>
            <a:normAutofit/>
          </a:bodyPr>
          <a:lstStyle/>
          <a:p>
            <a:r>
              <a:rPr lang="en-US" sz="3200" b="1" dirty="0"/>
              <a:t>PI - 18 OSS Community Meeting</a:t>
            </a:r>
          </a:p>
          <a:p>
            <a:r>
              <a:rPr lang="en-US" sz="3200" b="1" dirty="0"/>
              <a:t>27 April 2022</a:t>
            </a:r>
          </a:p>
          <a:p>
            <a:r>
              <a:rPr lang="en-US" sz="3200" b="1"/>
              <a:t>Thynn Win</a:t>
            </a:r>
            <a:endParaRPr lang="en-US" sz="3200" b="1" dirty="0"/>
          </a:p>
        </p:txBody>
      </p:sp>
      <p:sp>
        <p:nvSpPr>
          <p:cNvPr id="4" name="Slide Number Placeholder 3">
            <a:extLst>
              <a:ext uri="{FF2B5EF4-FFF2-40B4-BE49-F238E27FC236}">
                <a16:creationId xmlns:a16="http://schemas.microsoft.com/office/drawing/2014/main" id="{1BA304FD-7CAF-4D06-B5AC-16FD1757D616}"/>
              </a:ext>
            </a:extLst>
          </p:cNvPr>
          <p:cNvSpPr>
            <a:spLocks noGrp="1"/>
          </p:cNvSpPr>
          <p:nvPr>
            <p:ph type="sldNum" sz="quarter" idx="12"/>
          </p:nvPr>
        </p:nvSpPr>
        <p:spPr/>
        <p:txBody>
          <a:bodyPr/>
          <a:lstStyle/>
          <a:p>
            <a:fld id="{20AF9D7A-5BEE-9245-944A-197F51D542D9}" type="slidenum">
              <a:rPr lang="en-US" smtClean="0"/>
              <a:pPr/>
              <a:t>1</a:t>
            </a:fld>
            <a:endParaRPr lang="en-US" dirty="0"/>
          </a:p>
        </p:txBody>
      </p:sp>
      <p:sp>
        <p:nvSpPr>
          <p:cNvPr id="7" name="Title 23">
            <a:extLst>
              <a:ext uri="{FF2B5EF4-FFF2-40B4-BE49-F238E27FC236}">
                <a16:creationId xmlns:a16="http://schemas.microsoft.com/office/drawing/2014/main" id="{1CD379D8-B86C-4BD8-9822-649F233516AC}"/>
              </a:ext>
            </a:extLst>
          </p:cNvPr>
          <p:cNvSpPr txBox="1">
            <a:spLocks noGrp="1"/>
          </p:cNvSpPr>
          <p:nvPr>
            <p:ph type="ctrTitle"/>
          </p:nvPr>
        </p:nvSpPr>
        <p:spPr>
          <a:xfrm>
            <a:off x="2215403" y="3540360"/>
            <a:ext cx="13401115" cy="45196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mn-lt"/>
                <a:ea typeface="+mj-ea"/>
                <a:cs typeface="+mj-cs"/>
              </a:defRPr>
            </a:lvl1pPr>
          </a:lstStyle>
          <a:p>
            <a:pPr>
              <a:lnSpc>
                <a:spcPct val="150000"/>
              </a:lnSpc>
            </a:pPr>
            <a:r>
              <a:rPr lang="en-US" sz="6000" dirty="0"/>
              <a:t>Mojaloop deployment experience </a:t>
            </a:r>
            <a:br>
              <a:rPr lang="en-US" sz="6000" dirty="0"/>
            </a:br>
            <a:r>
              <a:rPr lang="en-US" sz="6000" dirty="0"/>
              <a:t>in Myanmar </a:t>
            </a:r>
          </a:p>
        </p:txBody>
      </p:sp>
      <p:pic>
        <p:nvPicPr>
          <p:cNvPr id="3" name="Picture 2">
            <a:extLst>
              <a:ext uri="{FF2B5EF4-FFF2-40B4-BE49-F238E27FC236}">
                <a16:creationId xmlns:a16="http://schemas.microsoft.com/office/drawing/2014/main" id="{3A6A7383-F862-4801-81BF-38A83D4BFB65}"/>
              </a:ext>
            </a:extLst>
          </p:cNvPr>
          <p:cNvPicPr>
            <a:picLocks noChangeAspect="1"/>
          </p:cNvPicPr>
          <p:nvPr/>
        </p:nvPicPr>
        <p:blipFill>
          <a:blip r:embed="rId2"/>
          <a:stretch>
            <a:fillRect/>
          </a:stretch>
        </p:blipFill>
        <p:spPr>
          <a:xfrm>
            <a:off x="0" y="0"/>
            <a:ext cx="6857697" cy="3347059"/>
          </a:xfrm>
          <a:prstGeom prst="rect">
            <a:avLst/>
          </a:prstGeom>
        </p:spPr>
      </p:pic>
      <p:pic>
        <p:nvPicPr>
          <p:cNvPr id="8" name="Picture 7">
            <a:extLst>
              <a:ext uri="{FF2B5EF4-FFF2-40B4-BE49-F238E27FC236}">
                <a16:creationId xmlns:a16="http://schemas.microsoft.com/office/drawing/2014/main" id="{EDED5E43-9444-4BE3-B326-7E623BFDC313}"/>
              </a:ext>
            </a:extLst>
          </p:cNvPr>
          <p:cNvPicPr>
            <a:picLocks noChangeAspect="1"/>
          </p:cNvPicPr>
          <p:nvPr/>
        </p:nvPicPr>
        <p:blipFill>
          <a:blip r:embed="rId3"/>
          <a:stretch>
            <a:fillRect/>
          </a:stretch>
        </p:blipFill>
        <p:spPr>
          <a:xfrm>
            <a:off x="10218312" y="0"/>
            <a:ext cx="3820417" cy="3737877"/>
          </a:xfrm>
          <a:prstGeom prst="rect">
            <a:avLst/>
          </a:prstGeom>
        </p:spPr>
      </p:pic>
    </p:spTree>
    <p:extLst>
      <p:ext uri="{BB962C8B-B14F-4D97-AF65-F5344CB8AC3E}">
        <p14:creationId xmlns:p14="http://schemas.microsoft.com/office/powerpoint/2010/main" val="120526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F579892E-7D76-48BA-9366-D4E678F88801}"/>
              </a:ext>
            </a:extLst>
          </p:cNvPr>
          <p:cNvGrpSpPr/>
          <p:nvPr/>
        </p:nvGrpSpPr>
        <p:grpSpPr>
          <a:xfrm>
            <a:off x="1590" y="1340594"/>
            <a:ext cx="14430974" cy="12416764"/>
            <a:chOff x="-1588" y="670297"/>
            <a:chExt cx="7215487" cy="6208382"/>
          </a:xfrm>
        </p:grpSpPr>
        <p:sp>
          <p:nvSpPr>
            <p:cNvPr id="77" name="Freeform 36">
              <a:extLst>
                <a:ext uri="{FF2B5EF4-FFF2-40B4-BE49-F238E27FC236}">
                  <a16:creationId xmlns:a16="http://schemas.microsoft.com/office/drawing/2014/main" id="{7AD9A1ED-6B9D-49C4-824D-C95EDE4FC481}"/>
                </a:ext>
              </a:extLst>
            </p:cNvPr>
            <p:cNvSpPr/>
            <p:nvPr/>
          </p:nvSpPr>
          <p:spPr>
            <a:xfrm>
              <a:off x="-1588" y="697948"/>
              <a:ext cx="7173065" cy="6179434"/>
            </a:xfrm>
            <a:custGeom>
              <a:avLst/>
              <a:gdLst>
                <a:gd name="connsiteX0" fmla="*/ 8891 w 6847950"/>
                <a:gd name="connsiteY0" fmla="*/ 5633049 h 6332340"/>
                <a:gd name="connsiteX1" fmla="*/ 6547713 w 6847950"/>
                <a:gd name="connsiteY1" fmla="*/ 0 h 6332340"/>
                <a:gd name="connsiteX2" fmla="*/ 5167487 w 6847950"/>
                <a:gd name="connsiteY2" fmla="*/ 5624423 h 6332340"/>
                <a:gd name="connsiteX3" fmla="*/ 8891 w 6847950"/>
                <a:gd name="connsiteY3" fmla="*/ 5633049 h 6332340"/>
                <a:gd name="connsiteX0" fmla="*/ 8891 w 6847950"/>
                <a:gd name="connsiteY0" fmla="*/ 5633049 h 6332340"/>
                <a:gd name="connsiteX1" fmla="*/ 6547713 w 6847950"/>
                <a:gd name="connsiteY1" fmla="*/ 0 h 6332340"/>
                <a:gd name="connsiteX2" fmla="*/ 5167487 w 6847950"/>
                <a:gd name="connsiteY2" fmla="*/ 5624423 h 6332340"/>
                <a:gd name="connsiteX3" fmla="*/ 8891 w 6847950"/>
                <a:gd name="connsiteY3" fmla="*/ 5633049 h 6332340"/>
                <a:gd name="connsiteX0" fmla="*/ 8891 w 6547713"/>
                <a:gd name="connsiteY0" fmla="*/ 5633049 h 6332340"/>
                <a:gd name="connsiteX1" fmla="*/ 6547713 w 6547713"/>
                <a:gd name="connsiteY1" fmla="*/ 0 h 6332340"/>
                <a:gd name="connsiteX2" fmla="*/ 5167487 w 6547713"/>
                <a:gd name="connsiteY2" fmla="*/ 5624423 h 6332340"/>
                <a:gd name="connsiteX3" fmla="*/ 8891 w 6547713"/>
                <a:gd name="connsiteY3" fmla="*/ 5633049 h 6332340"/>
                <a:gd name="connsiteX0" fmla="*/ 0 w 6538822"/>
                <a:gd name="connsiteY0" fmla="*/ 5633049 h 5633049"/>
                <a:gd name="connsiteX1" fmla="*/ 6538822 w 6538822"/>
                <a:gd name="connsiteY1" fmla="*/ 0 h 5633049"/>
                <a:gd name="connsiteX2" fmla="*/ 5158596 w 6538822"/>
                <a:gd name="connsiteY2" fmla="*/ 5624423 h 5633049"/>
                <a:gd name="connsiteX3" fmla="*/ 0 w 6538822"/>
                <a:gd name="connsiteY3" fmla="*/ 5633049 h 5633049"/>
              </a:gdLst>
              <a:ahLst/>
              <a:cxnLst>
                <a:cxn ang="0">
                  <a:pos x="connsiteX0" y="connsiteY0"/>
                </a:cxn>
                <a:cxn ang="0">
                  <a:pos x="connsiteX1" y="connsiteY1"/>
                </a:cxn>
                <a:cxn ang="0">
                  <a:pos x="connsiteX2" y="connsiteY2"/>
                </a:cxn>
                <a:cxn ang="0">
                  <a:pos x="connsiteX3" y="connsiteY3"/>
                </a:cxn>
              </a:cxnLst>
              <a:rect l="l" t="t" r="r" b="b"/>
              <a:pathLst>
                <a:path w="6538822" h="5633049">
                  <a:moveTo>
                    <a:pt x="0" y="5633049"/>
                  </a:moveTo>
                  <a:lnTo>
                    <a:pt x="6538822" y="0"/>
                  </a:lnTo>
                  <a:lnTo>
                    <a:pt x="5158596" y="5624423"/>
                  </a:lnTo>
                  <a:lnTo>
                    <a:pt x="0" y="5633049"/>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7200"/>
            </a:p>
          </p:txBody>
        </p:sp>
        <p:sp>
          <p:nvSpPr>
            <p:cNvPr id="78" name="Freeform 37">
              <a:extLst>
                <a:ext uri="{FF2B5EF4-FFF2-40B4-BE49-F238E27FC236}">
                  <a16:creationId xmlns:a16="http://schemas.microsoft.com/office/drawing/2014/main" id="{AC2D7314-1BEF-439E-B97B-DB7E549E7FB5}"/>
                </a:ext>
              </a:extLst>
            </p:cNvPr>
            <p:cNvSpPr>
              <a:spLocks/>
            </p:cNvSpPr>
            <p:nvPr/>
          </p:nvSpPr>
          <p:spPr bwMode="auto">
            <a:xfrm>
              <a:off x="1110004" y="670297"/>
              <a:ext cx="6103895" cy="6208382"/>
            </a:xfrm>
            <a:custGeom>
              <a:avLst/>
              <a:gdLst>
                <a:gd name="T0" fmla="*/ 3505 w 3505"/>
                <a:gd name="T1" fmla="*/ 0 h 3565"/>
                <a:gd name="T2" fmla="*/ 2103 w 3505"/>
                <a:gd name="T3" fmla="*/ 3565 h 3565"/>
                <a:gd name="T4" fmla="*/ 0 w 3505"/>
                <a:gd name="T5" fmla="*/ 3565 h 3565"/>
                <a:gd name="T6" fmla="*/ 3505 w 3505"/>
                <a:gd name="T7" fmla="*/ 0 h 3565"/>
              </a:gdLst>
              <a:ahLst/>
              <a:cxnLst>
                <a:cxn ang="0">
                  <a:pos x="T0" y="T1"/>
                </a:cxn>
                <a:cxn ang="0">
                  <a:pos x="T2" y="T3"/>
                </a:cxn>
                <a:cxn ang="0">
                  <a:pos x="T4" y="T5"/>
                </a:cxn>
                <a:cxn ang="0">
                  <a:pos x="T6" y="T7"/>
                </a:cxn>
              </a:cxnLst>
              <a:rect l="0" t="0" r="r" b="b"/>
              <a:pathLst>
                <a:path w="3505" h="3565">
                  <a:moveTo>
                    <a:pt x="3505" y="0"/>
                  </a:moveTo>
                  <a:lnTo>
                    <a:pt x="2103" y="3565"/>
                  </a:lnTo>
                  <a:lnTo>
                    <a:pt x="0" y="3565"/>
                  </a:lnTo>
                  <a:lnTo>
                    <a:pt x="3505" y="0"/>
                  </a:lnTo>
                  <a:close/>
                </a:path>
              </a:pathLst>
            </a:custGeom>
            <a:solidFill>
              <a:schemeClr val="accent4"/>
            </a:solidFill>
            <a:ln w="0">
              <a:noFill/>
              <a:prstDash val="solid"/>
              <a:round/>
              <a:headEnd/>
              <a:tailEnd/>
            </a:ln>
          </p:spPr>
          <p:txBody>
            <a:bodyPr vert="horz" wrap="square" lIns="182880" tIns="91440" rIns="182880" bIns="91440" numCol="1" anchor="t" anchorCtr="0" compatLnSpc="1">
              <a:prstTxWarp prst="textNoShape">
                <a:avLst/>
              </a:prstTxWarp>
            </a:bodyPr>
            <a:lstStyle/>
            <a:p>
              <a:endParaRPr lang="en-IN" sz="7200"/>
            </a:p>
          </p:txBody>
        </p:sp>
        <p:sp>
          <p:nvSpPr>
            <p:cNvPr id="79" name="Right Arrow 5">
              <a:extLst>
                <a:ext uri="{FF2B5EF4-FFF2-40B4-BE49-F238E27FC236}">
                  <a16:creationId xmlns:a16="http://schemas.microsoft.com/office/drawing/2014/main" id="{1B2031AC-9D41-487B-8E90-9AA613D0BFF8}"/>
                </a:ext>
              </a:extLst>
            </p:cNvPr>
            <p:cNvSpPr/>
            <p:nvPr/>
          </p:nvSpPr>
          <p:spPr>
            <a:xfrm rot="17596173">
              <a:off x="2896822" y="5428278"/>
              <a:ext cx="1622135" cy="734687"/>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7200"/>
            </a:p>
          </p:txBody>
        </p:sp>
        <p:sp>
          <p:nvSpPr>
            <p:cNvPr id="80" name="Right Arrow 5">
              <a:extLst>
                <a:ext uri="{FF2B5EF4-FFF2-40B4-BE49-F238E27FC236}">
                  <a16:creationId xmlns:a16="http://schemas.microsoft.com/office/drawing/2014/main" id="{88D4E06E-EA1A-472B-9A15-3FFDF9DDFD22}"/>
                </a:ext>
              </a:extLst>
            </p:cNvPr>
            <p:cNvSpPr/>
            <p:nvPr/>
          </p:nvSpPr>
          <p:spPr>
            <a:xfrm rot="17596173">
              <a:off x="4985863" y="3191524"/>
              <a:ext cx="657386" cy="297740"/>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7200"/>
            </a:p>
          </p:txBody>
        </p:sp>
      </p:grpSp>
      <p:grpSp>
        <p:nvGrpSpPr>
          <p:cNvPr id="81" name="Group 80">
            <a:extLst>
              <a:ext uri="{FF2B5EF4-FFF2-40B4-BE49-F238E27FC236}">
                <a16:creationId xmlns:a16="http://schemas.microsoft.com/office/drawing/2014/main" id="{80988752-F3C4-4D50-BF15-918205F2D601}"/>
              </a:ext>
            </a:extLst>
          </p:cNvPr>
          <p:cNvGrpSpPr/>
          <p:nvPr/>
        </p:nvGrpSpPr>
        <p:grpSpPr>
          <a:xfrm>
            <a:off x="8923417" y="4240444"/>
            <a:ext cx="3967096" cy="2361448"/>
            <a:chOff x="5020643" y="2892304"/>
            <a:chExt cx="1983548" cy="1180724"/>
          </a:xfrm>
          <a:solidFill>
            <a:schemeClr val="accent6">
              <a:lumMod val="75000"/>
            </a:schemeClr>
          </a:solidFill>
        </p:grpSpPr>
        <p:sp>
          <p:nvSpPr>
            <p:cNvPr id="82" name="Freeform 60">
              <a:extLst>
                <a:ext uri="{FF2B5EF4-FFF2-40B4-BE49-F238E27FC236}">
                  <a16:creationId xmlns:a16="http://schemas.microsoft.com/office/drawing/2014/main" id="{38B2A31A-820D-4E39-B158-AF3B62A4D1C5}"/>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solidFill>
              <a:srgbClr val="106E3A"/>
            </a:solidFill>
            <a:ln w="0">
              <a:noFill/>
              <a:prstDash val="solid"/>
              <a:round/>
              <a:headEnd/>
              <a:tailEnd/>
            </a:ln>
          </p:spPr>
          <p:txBody>
            <a:bodyPr vert="horz" wrap="square" lIns="182880" tIns="91440" rIns="182880" bIns="91440" numCol="1" anchor="t" anchorCtr="0" compatLnSpc="1">
              <a:prstTxWarp prst="textNoShape">
                <a:avLst/>
              </a:prstTxWarp>
            </a:bodyPr>
            <a:lstStyle/>
            <a:p>
              <a:endParaRPr lang="en-IN" sz="7200"/>
            </a:p>
          </p:txBody>
        </p:sp>
        <p:sp>
          <p:nvSpPr>
            <p:cNvPr id="83" name="Freeform 61">
              <a:extLst>
                <a:ext uri="{FF2B5EF4-FFF2-40B4-BE49-F238E27FC236}">
                  <a16:creationId xmlns:a16="http://schemas.microsoft.com/office/drawing/2014/main" id="{CCA24710-284C-4BF6-BAAB-BFD889B053E8}"/>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solidFill>
              <a:srgbClr val="106E3A"/>
            </a:solidFill>
            <a:ln w="0">
              <a:noFill/>
              <a:prstDash val="solid"/>
              <a:round/>
              <a:headEnd/>
              <a:tailEnd/>
            </a:ln>
          </p:spPr>
          <p:txBody>
            <a:bodyPr vert="horz" wrap="square" lIns="182880" tIns="91440" rIns="182880" bIns="91440" numCol="1" anchor="t" anchorCtr="0" compatLnSpc="1">
              <a:prstTxWarp prst="textNoShape">
                <a:avLst/>
              </a:prstTxWarp>
            </a:bodyPr>
            <a:lstStyle/>
            <a:p>
              <a:endParaRPr lang="en-IN" sz="7200"/>
            </a:p>
          </p:txBody>
        </p:sp>
        <p:grpSp>
          <p:nvGrpSpPr>
            <p:cNvPr id="84" name="Group 83">
              <a:extLst>
                <a:ext uri="{FF2B5EF4-FFF2-40B4-BE49-F238E27FC236}">
                  <a16:creationId xmlns:a16="http://schemas.microsoft.com/office/drawing/2014/main" id="{D87070FC-2D26-4A85-96F7-C20E9292DAB1}"/>
                </a:ext>
              </a:extLst>
            </p:cNvPr>
            <p:cNvGrpSpPr/>
            <p:nvPr/>
          </p:nvGrpSpPr>
          <p:grpSpPr>
            <a:xfrm>
              <a:off x="5125131" y="2892304"/>
              <a:ext cx="1809400" cy="1074494"/>
              <a:chOff x="3711576" y="3146425"/>
              <a:chExt cx="1649413" cy="979487"/>
            </a:xfrm>
            <a:grpFill/>
            <a:effectLst>
              <a:outerShdw dir="13500000" sy="23000" kx="1200000" algn="br" rotWithShape="0">
                <a:prstClr val="black">
                  <a:alpha val="12000"/>
                </a:prstClr>
              </a:outerShdw>
            </a:effectLst>
          </p:grpSpPr>
          <p:sp>
            <p:nvSpPr>
              <p:cNvPr id="85" name="Freeform 65">
                <a:extLst>
                  <a:ext uri="{FF2B5EF4-FFF2-40B4-BE49-F238E27FC236}">
                    <a16:creationId xmlns:a16="http://schemas.microsoft.com/office/drawing/2014/main" id="{503889AA-7F47-40AE-87DF-57851A521B22}"/>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solidFill>
                <a:srgbClr val="106E3A"/>
              </a:solidFill>
              <a:ln w="0">
                <a:noFill/>
                <a:prstDash val="solid"/>
                <a:round/>
                <a:headEnd/>
                <a:tailEnd/>
              </a:ln>
            </p:spPr>
            <p:txBody>
              <a:bodyPr vert="horz" wrap="square" lIns="182880" tIns="91440" rIns="182880" bIns="91440" numCol="1" anchor="t" anchorCtr="0" compatLnSpc="1">
                <a:prstTxWarp prst="textNoShape">
                  <a:avLst/>
                </a:prstTxWarp>
              </a:bodyPr>
              <a:lstStyle/>
              <a:p>
                <a:endParaRPr lang="en-IN" sz="7200"/>
              </a:p>
            </p:txBody>
          </p:sp>
          <p:sp>
            <p:nvSpPr>
              <p:cNvPr id="86" name="Rectangle 85">
                <a:extLst>
                  <a:ext uri="{FF2B5EF4-FFF2-40B4-BE49-F238E27FC236}">
                    <a16:creationId xmlns:a16="http://schemas.microsoft.com/office/drawing/2014/main" id="{8EDF7B7E-CB39-463E-9623-5606E856E70D}"/>
                  </a:ext>
                </a:extLst>
              </p:cNvPr>
              <p:cNvSpPr>
                <a:spLocks noChangeArrowheads="1"/>
              </p:cNvSpPr>
              <p:nvPr/>
            </p:nvSpPr>
            <p:spPr bwMode="auto">
              <a:xfrm>
                <a:off x="3748088" y="3182938"/>
                <a:ext cx="1587500" cy="425450"/>
              </a:xfrm>
              <a:prstGeom prst="rect">
                <a:avLst/>
              </a:prstGeom>
              <a:solidFill>
                <a:srgbClr val="106E3A"/>
              </a:solidFill>
              <a:ln w="0">
                <a:noFill/>
                <a:prstDash val="solid"/>
                <a:miter lim="800000"/>
                <a:headEnd/>
                <a:tailEnd/>
              </a:ln>
            </p:spPr>
            <p:txBody>
              <a:bodyPr vert="horz" wrap="square" lIns="182880" tIns="91440" rIns="182880" bIns="91440" numCol="1" anchor="ctr" anchorCtr="0" compatLnSpc="1">
                <a:prstTxWarp prst="textNoShape">
                  <a:avLst/>
                </a:prstTxWarp>
              </a:bodyPr>
              <a:lstStyle/>
              <a:p>
                <a:pPr algn="ctr"/>
                <a:r>
                  <a:rPr lang="en-IN" sz="4000" b="1">
                    <a:solidFill>
                      <a:schemeClr val="bg1"/>
                    </a:solidFill>
                    <a:cs typeface="Arial"/>
                  </a:rPr>
                  <a:t>LIVE</a:t>
                </a:r>
                <a:endParaRPr lang="en-US"/>
              </a:p>
            </p:txBody>
          </p:sp>
        </p:grpSp>
      </p:grpSp>
      <p:grpSp>
        <p:nvGrpSpPr>
          <p:cNvPr id="87" name="Group 86">
            <a:extLst>
              <a:ext uri="{FF2B5EF4-FFF2-40B4-BE49-F238E27FC236}">
                <a16:creationId xmlns:a16="http://schemas.microsoft.com/office/drawing/2014/main" id="{5D83D55D-AE38-4EA0-B21D-853A180EAE24}"/>
              </a:ext>
            </a:extLst>
          </p:cNvPr>
          <p:cNvGrpSpPr/>
          <p:nvPr/>
        </p:nvGrpSpPr>
        <p:grpSpPr>
          <a:xfrm>
            <a:off x="11440712" y="2899893"/>
            <a:ext cx="2134826" cy="1270774"/>
            <a:chOff x="5020643" y="2892304"/>
            <a:chExt cx="1983548" cy="1180724"/>
          </a:xfrm>
          <a:solidFill>
            <a:schemeClr val="bg1">
              <a:lumMod val="65000"/>
            </a:schemeClr>
          </a:solidFill>
        </p:grpSpPr>
        <p:sp>
          <p:nvSpPr>
            <p:cNvPr id="88" name="Freeform 68">
              <a:extLst>
                <a:ext uri="{FF2B5EF4-FFF2-40B4-BE49-F238E27FC236}">
                  <a16:creationId xmlns:a16="http://schemas.microsoft.com/office/drawing/2014/main" id="{D3B1DF41-8EC6-41F7-BCC3-A6AFFC6206C9}"/>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grpFill/>
            <a:ln w="0">
              <a:noFill/>
              <a:prstDash val="solid"/>
              <a:round/>
              <a:headEnd/>
              <a:tailEnd/>
            </a:ln>
          </p:spPr>
          <p:txBody>
            <a:bodyPr vert="horz" wrap="square" lIns="182880" tIns="91440" rIns="182880" bIns="91440" numCol="1" anchor="t" anchorCtr="0" compatLnSpc="1">
              <a:prstTxWarp prst="textNoShape">
                <a:avLst/>
              </a:prstTxWarp>
            </a:bodyPr>
            <a:lstStyle/>
            <a:p>
              <a:endParaRPr lang="en-IN" sz="7200"/>
            </a:p>
          </p:txBody>
        </p:sp>
        <p:sp>
          <p:nvSpPr>
            <p:cNvPr id="89" name="Freeform 69">
              <a:extLst>
                <a:ext uri="{FF2B5EF4-FFF2-40B4-BE49-F238E27FC236}">
                  <a16:creationId xmlns:a16="http://schemas.microsoft.com/office/drawing/2014/main" id="{672905B1-EBF6-4973-8629-2C9D1471D80D}"/>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grpFill/>
            <a:ln w="0">
              <a:noFill/>
              <a:prstDash val="solid"/>
              <a:round/>
              <a:headEnd/>
              <a:tailEnd/>
            </a:ln>
          </p:spPr>
          <p:txBody>
            <a:bodyPr vert="horz" wrap="square" lIns="182880" tIns="91440" rIns="182880" bIns="91440" numCol="1" anchor="t" anchorCtr="0" compatLnSpc="1">
              <a:prstTxWarp prst="textNoShape">
                <a:avLst/>
              </a:prstTxWarp>
            </a:bodyPr>
            <a:lstStyle/>
            <a:p>
              <a:endParaRPr lang="en-IN" sz="7200"/>
            </a:p>
          </p:txBody>
        </p:sp>
        <p:grpSp>
          <p:nvGrpSpPr>
            <p:cNvPr id="90" name="Group 89">
              <a:extLst>
                <a:ext uri="{FF2B5EF4-FFF2-40B4-BE49-F238E27FC236}">
                  <a16:creationId xmlns:a16="http://schemas.microsoft.com/office/drawing/2014/main" id="{E79588A2-3972-490F-9933-72788A45CC8E}"/>
                </a:ext>
              </a:extLst>
            </p:cNvPr>
            <p:cNvGrpSpPr/>
            <p:nvPr/>
          </p:nvGrpSpPr>
          <p:grpSpPr>
            <a:xfrm>
              <a:off x="5125131" y="2892304"/>
              <a:ext cx="1809400" cy="1074494"/>
              <a:chOff x="3711576" y="3146425"/>
              <a:chExt cx="1649413" cy="979487"/>
            </a:xfrm>
            <a:grpFill/>
            <a:effectLst>
              <a:outerShdw dir="13500000" sy="23000" kx="1200000" algn="br" rotWithShape="0">
                <a:prstClr val="black">
                  <a:alpha val="12000"/>
                </a:prstClr>
              </a:outerShdw>
            </a:effectLst>
          </p:grpSpPr>
          <p:sp>
            <p:nvSpPr>
              <p:cNvPr id="91" name="Freeform 71">
                <a:extLst>
                  <a:ext uri="{FF2B5EF4-FFF2-40B4-BE49-F238E27FC236}">
                    <a16:creationId xmlns:a16="http://schemas.microsoft.com/office/drawing/2014/main" id="{3E3F905E-6D38-40FD-9A8A-BF6D536AF25B}"/>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182880" tIns="91440" rIns="182880" bIns="91440" numCol="1" anchor="t" anchorCtr="0" compatLnSpc="1">
                <a:prstTxWarp prst="textNoShape">
                  <a:avLst/>
                </a:prstTxWarp>
              </a:bodyPr>
              <a:lstStyle/>
              <a:p>
                <a:endParaRPr lang="en-IN" sz="7200"/>
              </a:p>
            </p:txBody>
          </p:sp>
          <p:sp>
            <p:nvSpPr>
              <p:cNvPr id="92" name="Rectangle 91">
                <a:extLst>
                  <a:ext uri="{FF2B5EF4-FFF2-40B4-BE49-F238E27FC236}">
                    <a16:creationId xmlns:a16="http://schemas.microsoft.com/office/drawing/2014/main" id="{9181007A-BD26-4FC8-88C4-04D22361E53D}"/>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182880" tIns="91440" rIns="182880" bIns="91440" numCol="1" anchor="t" anchorCtr="0" compatLnSpc="1">
                <a:prstTxWarp prst="textNoShape">
                  <a:avLst/>
                </a:prstTxWarp>
              </a:bodyPr>
              <a:lstStyle/>
              <a:p>
                <a:endParaRPr lang="en-IN" sz="7200"/>
              </a:p>
            </p:txBody>
          </p:sp>
        </p:grpSp>
      </p:grpSp>
      <p:sp>
        <p:nvSpPr>
          <p:cNvPr id="100" name="Freeform 46">
            <a:extLst>
              <a:ext uri="{FF2B5EF4-FFF2-40B4-BE49-F238E27FC236}">
                <a16:creationId xmlns:a16="http://schemas.microsoft.com/office/drawing/2014/main" id="{CDF0AD8D-6106-4D1B-B3A5-E592FFE69731}"/>
              </a:ext>
            </a:extLst>
          </p:cNvPr>
          <p:cNvSpPr>
            <a:spLocks/>
          </p:cNvSpPr>
          <p:nvPr/>
        </p:nvSpPr>
        <p:spPr bwMode="auto">
          <a:xfrm>
            <a:off x="10777869" y="10352098"/>
            <a:ext cx="645410" cy="1067854"/>
          </a:xfrm>
          <a:custGeom>
            <a:avLst/>
            <a:gdLst>
              <a:gd name="T0" fmla="*/ 111 w 165"/>
              <a:gd name="T1" fmla="*/ 0 h 273"/>
              <a:gd name="T2" fmla="*/ 165 w 165"/>
              <a:gd name="T3" fmla="*/ 0 h 273"/>
              <a:gd name="T4" fmla="*/ 55 w 165"/>
              <a:gd name="T5" fmla="*/ 273 h 273"/>
              <a:gd name="T6" fmla="*/ 0 w 165"/>
              <a:gd name="T7" fmla="*/ 273 h 273"/>
              <a:gd name="T8" fmla="*/ 111 w 165"/>
              <a:gd name="T9" fmla="*/ 0 h 273"/>
            </a:gdLst>
            <a:ahLst/>
            <a:cxnLst>
              <a:cxn ang="0">
                <a:pos x="T0" y="T1"/>
              </a:cxn>
              <a:cxn ang="0">
                <a:pos x="T2" y="T3"/>
              </a:cxn>
              <a:cxn ang="0">
                <a:pos x="T4" y="T5"/>
              </a:cxn>
              <a:cxn ang="0">
                <a:pos x="T6" y="T7"/>
              </a:cxn>
              <a:cxn ang="0">
                <a:pos x="T8" y="T9"/>
              </a:cxn>
            </a:cxnLst>
            <a:rect l="0" t="0" r="r" b="b"/>
            <a:pathLst>
              <a:path w="165" h="273">
                <a:moveTo>
                  <a:pt x="111" y="0"/>
                </a:moveTo>
                <a:lnTo>
                  <a:pt x="165" y="0"/>
                </a:lnTo>
                <a:lnTo>
                  <a:pt x="55" y="273"/>
                </a:lnTo>
                <a:lnTo>
                  <a:pt x="0" y="273"/>
                </a:lnTo>
                <a:lnTo>
                  <a:pt x="111" y="0"/>
                </a:lnTo>
                <a:close/>
              </a:path>
            </a:pathLst>
          </a:custGeom>
          <a:solidFill>
            <a:srgbClr val="20B061"/>
          </a:solidFill>
          <a:ln w="0">
            <a:solidFill>
              <a:srgbClr val="00B050"/>
            </a:solidFill>
            <a:prstDash val="solid"/>
            <a:round/>
            <a:headEnd/>
            <a:tailEnd/>
          </a:ln>
        </p:spPr>
        <p:txBody>
          <a:bodyPr vert="horz" wrap="square" lIns="182880" tIns="91440" rIns="182880" bIns="91440" numCol="1" anchor="t" anchorCtr="0" compatLnSpc="1">
            <a:prstTxWarp prst="textNoShape">
              <a:avLst/>
            </a:prstTxWarp>
          </a:bodyPr>
          <a:lstStyle/>
          <a:p>
            <a:endParaRPr lang="en-IN" sz="7200"/>
          </a:p>
        </p:txBody>
      </p:sp>
      <p:sp>
        <p:nvSpPr>
          <p:cNvPr id="101" name="Freeform 47">
            <a:extLst>
              <a:ext uri="{FF2B5EF4-FFF2-40B4-BE49-F238E27FC236}">
                <a16:creationId xmlns:a16="http://schemas.microsoft.com/office/drawing/2014/main" id="{AD2E0DE0-7CA9-4E07-9A8F-DC7B5F452D24}"/>
              </a:ext>
            </a:extLst>
          </p:cNvPr>
          <p:cNvSpPr>
            <a:spLocks/>
          </p:cNvSpPr>
          <p:nvPr/>
        </p:nvSpPr>
        <p:spPr bwMode="auto">
          <a:xfrm>
            <a:off x="3862223" y="10516382"/>
            <a:ext cx="1103060" cy="903570"/>
          </a:xfrm>
          <a:custGeom>
            <a:avLst/>
            <a:gdLst>
              <a:gd name="T0" fmla="*/ 228 w 282"/>
              <a:gd name="T1" fmla="*/ 0 h 231"/>
              <a:gd name="T2" fmla="*/ 282 w 282"/>
              <a:gd name="T3" fmla="*/ 0 h 231"/>
              <a:gd name="T4" fmla="*/ 54 w 282"/>
              <a:gd name="T5" fmla="*/ 231 h 231"/>
              <a:gd name="T6" fmla="*/ 0 w 282"/>
              <a:gd name="T7" fmla="*/ 231 h 231"/>
              <a:gd name="T8" fmla="*/ 228 w 282"/>
              <a:gd name="T9" fmla="*/ 0 h 231"/>
            </a:gdLst>
            <a:ahLst/>
            <a:cxnLst>
              <a:cxn ang="0">
                <a:pos x="T0" y="T1"/>
              </a:cxn>
              <a:cxn ang="0">
                <a:pos x="T2" y="T3"/>
              </a:cxn>
              <a:cxn ang="0">
                <a:pos x="T4" y="T5"/>
              </a:cxn>
              <a:cxn ang="0">
                <a:pos x="T6" y="T7"/>
              </a:cxn>
              <a:cxn ang="0">
                <a:pos x="T8" y="T9"/>
              </a:cxn>
            </a:cxnLst>
            <a:rect l="0" t="0" r="r" b="b"/>
            <a:pathLst>
              <a:path w="282" h="231">
                <a:moveTo>
                  <a:pt x="228" y="0"/>
                </a:moveTo>
                <a:lnTo>
                  <a:pt x="282" y="0"/>
                </a:lnTo>
                <a:lnTo>
                  <a:pt x="54" y="231"/>
                </a:lnTo>
                <a:lnTo>
                  <a:pt x="0" y="231"/>
                </a:lnTo>
                <a:lnTo>
                  <a:pt x="228" y="0"/>
                </a:lnTo>
                <a:close/>
              </a:path>
            </a:pathLst>
          </a:custGeom>
          <a:solidFill>
            <a:srgbClr val="20B061"/>
          </a:solidFill>
          <a:ln w="0">
            <a:solidFill>
              <a:srgbClr val="00B050"/>
            </a:solidFill>
            <a:prstDash val="solid"/>
            <a:round/>
            <a:headEnd/>
            <a:tailEnd/>
          </a:ln>
        </p:spPr>
        <p:txBody>
          <a:bodyPr vert="horz" wrap="square" lIns="182880" tIns="91440" rIns="182880" bIns="91440" numCol="1" anchor="t" anchorCtr="0" compatLnSpc="1">
            <a:prstTxWarp prst="textNoShape">
              <a:avLst/>
            </a:prstTxWarp>
          </a:bodyPr>
          <a:lstStyle/>
          <a:p>
            <a:endParaRPr lang="en-IN" sz="7200"/>
          </a:p>
        </p:txBody>
      </p:sp>
      <p:sp>
        <p:nvSpPr>
          <p:cNvPr id="98" name="Freeform 53">
            <a:extLst>
              <a:ext uri="{FF2B5EF4-FFF2-40B4-BE49-F238E27FC236}">
                <a16:creationId xmlns:a16="http://schemas.microsoft.com/office/drawing/2014/main" id="{34077F0C-A890-4831-8B43-286EBFCC326E}"/>
              </a:ext>
            </a:extLst>
          </p:cNvPr>
          <p:cNvSpPr>
            <a:spLocks/>
          </p:cNvSpPr>
          <p:nvPr/>
        </p:nvSpPr>
        <p:spPr bwMode="auto">
          <a:xfrm>
            <a:off x="4253380" y="6921656"/>
            <a:ext cx="6907822" cy="4103229"/>
          </a:xfrm>
          <a:custGeom>
            <a:avLst/>
            <a:gdLst>
              <a:gd name="T0" fmla="*/ 0 w 1766"/>
              <a:gd name="T1" fmla="*/ 0 h 1049"/>
              <a:gd name="T2" fmla="*/ 1766 w 1766"/>
              <a:gd name="T3" fmla="*/ 0 h 1049"/>
              <a:gd name="T4" fmla="*/ 1766 w 1766"/>
              <a:gd name="T5" fmla="*/ 1049 h 1049"/>
              <a:gd name="T6" fmla="*/ 1711 w 1766"/>
              <a:gd name="T7" fmla="*/ 1049 h 1049"/>
              <a:gd name="T8" fmla="*/ 1711 w 1766"/>
              <a:gd name="T9" fmla="*/ 55 h 1049"/>
              <a:gd name="T10" fmla="*/ 54 w 1766"/>
              <a:gd name="T11" fmla="*/ 55 h 1049"/>
              <a:gd name="T12" fmla="*/ 54 w 1766"/>
              <a:gd name="T13" fmla="*/ 1049 h 1049"/>
              <a:gd name="T14" fmla="*/ 0 w 1766"/>
              <a:gd name="T15" fmla="*/ 1049 h 1049"/>
              <a:gd name="T16" fmla="*/ 0 w 1766"/>
              <a:gd name="T17" fmla="*/ 0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6" h="1049">
                <a:moveTo>
                  <a:pt x="0" y="0"/>
                </a:moveTo>
                <a:lnTo>
                  <a:pt x="1766" y="0"/>
                </a:lnTo>
                <a:lnTo>
                  <a:pt x="1766" y="1049"/>
                </a:lnTo>
                <a:lnTo>
                  <a:pt x="1711" y="1049"/>
                </a:lnTo>
                <a:lnTo>
                  <a:pt x="1711" y="55"/>
                </a:lnTo>
                <a:lnTo>
                  <a:pt x="54" y="55"/>
                </a:lnTo>
                <a:lnTo>
                  <a:pt x="54" y="1049"/>
                </a:lnTo>
                <a:lnTo>
                  <a:pt x="0" y="1049"/>
                </a:lnTo>
                <a:lnTo>
                  <a:pt x="0" y="0"/>
                </a:lnTo>
                <a:close/>
              </a:path>
            </a:pathLst>
          </a:custGeom>
          <a:solidFill>
            <a:srgbClr val="20B061"/>
          </a:solidFill>
          <a:ln w="0">
            <a:solidFill>
              <a:srgbClr val="00B050"/>
            </a:solidFill>
            <a:prstDash val="solid"/>
            <a:round/>
            <a:headEnd/>
            <a:tailEnd/>
          </a:ln>
        </p:spPr>
        <p:txBody>
          <a:bodyPr vert="horz" wrap="square" lIns="182880" tIns="91440" rIns="182880" bIns="91440" numCol="1" anchor="t" anchorCtr="0" compatLnSpc="1">
            <a:prstTxWarp prst="textNoShape">
              <a:avLst/>
            </a:prstTxWarp>
          </a:bodyPr>
          <a:lstStyle/>
          <a:p>
            <a:endParaRPr lang="en-IN" sz="7200"/>
          </a:p>
        </p:txBody>
      </p:sp>
      <p:sp>
        <p:nvSpPr>
          <p:cNvPr id="99" name="Rectangle 98">
            <a:extLst>
              <a:ext uri="{FF2B5EF4-FFF2-40B4-BE49-F238E27FC236}">
                <a16:creationId xmlns:a16="http://schemas.microsoft.com/office/drawing/2014/main" id="{D4399B2C-7731-49B7-B009-0D165E372B4C}"/>
              </a:ext>
            </a:extLst>
          </p:cNvPr>
          <p:cNvSpPr>
            <a:spLocks noChangeArrowheads="1"/>
          </p:cNvSpPr>
          <p:nvPr/>
        </p:nvSpPr>
        <p:spPr bwMode="auto">
          <a:xfrm>
            <a:off x="4409843" y="7074206"/>
            <a:ext cx="6641836" cy="1779760"/>
          </a:xfrm>
          <a:prstGeom prst="rect">
            <a:avLst/>
          </a:prstGeom>
          <a:solidFill>
            <a:srgbClr val="20B061"/>
          </a:solidFill>
          <a:ln w="0">
            <a:solidFill>
              <a:srgbClr val="00B050"/>
            </a:solidFill>
            <a:prstDash val="solid"/>
            <a:miter lim="800000"/>
            <a:headEnd/>
            <a:tailEnd/>
          </a:ln>
        </p:spPr>
        <p:txBody>
          <a:bodyPr vert="horz" wrap="square" lIns="182880" tIns="91440" rIns="182880" bIns="91440" numCol="1" anchor="ctr" anchorCtr="0" compatLnSpc="1">
            <a:prstTxWarp prst="textNoShape">
              <a:avLst/>
            </a:prstTxWarp>
          </a:bodyPr>
          <a:lstStyle/>
          <a:p>
            <a:pPr algn="ctr"/>
            <a:r>
              <a:rPr lang="en-IN" sz="6000" b="1">
                <a:solidFill>
                  <a:schemeClr val="bg1"/>
                </a:solidFill>
                <a:cs typeface="Arial"/>
              </a:rPr>
              <a:t>CUG</a:t>
            </a:r>
            <a:endParaRPr lang="en-US"/>
          </a:p>
        </p:txBody>
      </p:sp>
      <p:grpSp>
        <p:nvGrpSpPr>
          <p:cNvPr id="102" name="Group 101">
            <a:extLst>
              <a:ext uri="{FF2B5EF4-FFF2-40B4-BE49-F238E27FC236}">
                <a16:creationId xmlns:a16="http://schemas.microsoft.com/office/drawing/2014/main" id="{2A8E048B-F320-47AE-9086-AB6615C22A8E}"/>
              </a:ext>
            </a:extLst>
          </p:cNvPr>
          <p:cNvGrpSpPr/>
          <p:nvPr/>
        </p:nvGrpSpPr>
        <p:grpSpPr>
          <a:xfrm>
            <a:off x="14433931" y="3868905"/>
            <a:ext cx="8276626" cy="8170698"/>
            <a:chOff x="7214583" y="1496040"/>
            <a:chExt cx="4138313" cy="4085349"/>
          </a:xfrm>
        </p:grpSpPr>
        <p:sp>
          <p:nvSpPr>
            <p:cNvPr id="103" name="Rectangle 102">
              <a:extLst>
                <a:ext uri="{FF2B5EF4-FFF2-40B4-BE49-F238E27FC236}">
                  <a16:creationId xmlns:a16="http://schemas.microsoft.com/office/drawing/2014/main" id="{4FCF5530-D279-4891-9216-77C40056F7C0}"/>
                </a:ext>
              </a:extLst>
            </p:cNvPr>
            <p:cNvSpPr/>
            <p:nvPr/>
          </p:nvSpPr>
          <p:spPr>
            <a:xfrm>
              <a:off x="7214583" y="1496040"/>
              <a:ext cx="4138313" cy="4085349"/>
            </a:xfrm>
            <a:prstGeom prst="rect">
              <a:avLst/>
            </a:prstGeom>
            <a:solidFill>
              <a:schemeClr val="bg1">
                <a:lumMod val="95000"/>
              </a:schemeClr>
            </a:solidFill>
            <a:ln>
              <a:noFill/>
            </a:ln>
            <a:effectLst>
              <a:outerShdw dir="13500000" sy="23000" kx="1200000" algn="b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7200"/>
            </a:p>
          </p:txBody>
        </p:sp>
        <p:grpSp>
          <p:nvGrpSpPr>
            <p:cNvPr id="104" name="Group 103">
              <a:extLst>
                <a:ext uri="{FF2B5EF4-FFF2-40B4-BE49-F238E27FC236}">
                  <a16:creationId xmlns:a16="http://schemas.microsoft.com/office/drawing/2014/main" id="{C7AAF078-C946-4DCC-AA52-09D21AA22BE8}"/>
                </a:ext>
              </a:extLst>
            </p:cNvPr>
            <p:cNvGrpSpPr/>
            <p:nvPr/>
          </p:nvGrpSpPr>
          <p:grpSpPr>
            <a:xfrm>
              <a:off x="7582450" y="1925361"/>
              <a:ext cx="3576329" cy="3103548"/>
              <a:chOff x="7438658" y="2365384"/>
              <a:chExt cx="3576329" cy="3103548"/>
            </a:xfrm>
          </p:grpSpPr>
          <p:sp>
            <p:nvSpPr>
              <p:cNvPr id="105" name="TextBox 104">
                <a:extLst>
                  <a:ext uri="{FF2B5EF4-FFF2-40B4-BE49-F238E27FC236}">
                    <a16:creationId xmlns:a16="http://schemas.microsoft.com/office/drawing/2014/main" id="{7FBC4192-6892-400E-8C57-04EF98FA9B32}"/>
                  </a:ext>
                </a:extLst>
              </p:cNvPr>
              <p:cNvSpPr txBox="1"/>
              <p:nvPr/>
            </p:nvSpPr>
            <p:spPr>
              <a:xfrm>
                <a:off x="7618412" y="2365384"/>
                <a:ext cx="3017584" cy="477054"/>
              </a:xfrm>
              <a:prstGeom prst="rect">
                <a:avLst/>
              </a:prstGeom>
              <a:noFill/>
            </p:spPr>
            <p:txBody>
              <a:bodyPr wrap="square" lIns="0" rIns="0" rtlCol="0">
                <a:spAutoFit/>
              </a:bodyPr>
              <a:lstStyle/>
              <a:p>
                <a:r>
                  <a:rPr lang="en-IN" sz="5600" b="1">
                    <a:solidFill>
                      <a:schemeClr val="tx1">
                        <a:lumMod val="75000"/>
                        <a:lumOff val="25000"/>
                      </a:schemeClr>
                    </a:solidFill>
                    <a:latin typeface="Arial" panose="020B0604020202020204" pitchFamily="34" charset="0"/>
                    <a:cs typeface="Arial" panose="020B0604020202020204" pitchFamily="34" charset="0"/>
                  </a:rPr>
                  <a:t>CUG</a:t>
                </a:r>
              </a:p>
            </p:txBody>
          </p:sp>
          <p:sp>
            <p:nvSpPr>
              <p:cNvPr id="106" name="TextBox 105">
                <a:extLst>
                  <a:ext uri="{FF2B5EF4-FFF2-40B4-BE49-F238E27FC236}">
                    <a16:creationId xmlns:a16="http://schemas.microsoft.com/office/drawing/2014/main" id="{AF68F615-1E16-46F3-9508-1F0D10899C95}"/>
                  </a:ext>
                </a:extLst>
              </p:cNvPr>
              <p:cNvSpPr txBox="1"/>
              <p:nvPr/>
            </p:nvSpPr>
            <p:spPr>
              <a:xfrm>
                <a:off x="7618412" y="2991330"/>
                <a:ext cx="3017584" cy="353943"/>
              </a:xfrm>
              <a:prstGeom prst="rect">
                <a:avLst/>
              </a:prstGeom>
              <a:noFill/>
            </p:spPr>
            <p:txBody>
              <a:bodyPr wrap="square" lIns="0" rIns="0" rtlCol="0">
                <a:spAutoFit/>
              </a:bodyPr>
              <a:lstStyle/>
              <a:p>
                <a:r>
                  <a:rPr lang="en-US" sz="4000" kern="0">
                    <a:solidFill>
                      <a:schemeClr val="tx1">
                        <a:lumMod val="85000"/>
                        <a:lumOff val="15000"/>
                      </a:schemeClr>
                    </a:solidFill>
                    <a:latin typeface="Arial" pitchFamily="34" charset="0"/>
                    <a:cs typeface="Arial" pitchFamily="34" charset="0"/>
                  </a:rPr>
                  <a:t>Closed User Group</a:t>
                </a:r>
              </a:p>
            </p:txBody>
          </p:sp>
          <p:sp>
            <p:nvSpPr>
              <p:cNvPr id="107" name="TextBox 106">
                <a:extLst>
                  <a:ext uri="{FF2B5EF4-FFF2-40B4-BE49-F238E27FC236}">
                    <a16:creationId xmlns:a16="http://schemas.microsoft.com/office/drawing/2014/main" id="{BA5E735A-7474-4378-BDE0-1B331F8397E5}"/>
                  </a:ext>
                </a:extLst>
              </p:cNvPr>
              <p:cNvSpPr txBox="1"/>
              <p:nvPr/>
            </p:nvSpPr>
            <p:spPr>
              <a:xfrm>
                <a:off x="7438658" y="3452995"/>
                <a:ext cx="3576329" cy="2015937"/>
              </a:xfrm>
              <a:prstGeom prst="rect">
                <a:avLst/>
              </a:prstGeom>
              <a:noFill/>
            </p:spPr>
            <p:txBody>
              <a:bodyPr wrap="square" lIns="0" rIns="0" rtlCol="0">
                <a:spAutoFit/>
              </a:bodyPr>
              <a:lstStyle/>
              <a:p>
                <a:pPr marL="685800" indent="-685800">
                  <a:buFont typeface="+mj-lt"/>
                  <a:buAutoNum type="arabicPeriod"/>
                </a:pPr>
                <a:r>
                  <a:rPr lang="en-US" sz="3200" kern="0" dirty="0">
                    <a:solidFill>
                      <a:schemeClr val="tx1">
                        <a:lumMod val="75000"/>
                        <a:lumOff val="25000"/>
                      </a:schemeClr>
                    </a:solidFill>
                    <a:latin typeface="Arial" pitchFamily="34" charset="0"/>
                    <a:cs typeface="Arial" pitchFamily="34" charset="0"/>
                  </a:rPr>
                  <a:t>Harden security</a:t>
                </a:r>
              </a:p>
              <a:p>
                <a:pPr marL="685800" indent="-685800">
                  <a:buFont typeface="+mj-lt"/>
                  <a:buAutoNum type="arabicPeriod"/>
                </a:pPr>
                <a:r>
                  <a:rPr lang="en-US" sz="3200" kern="0" dirty="0">
                    <a:solidFill>
                      <a:schemeClr val="tx1">
                        <a:lumMod val="75000"/>
                        <a:lumOff val="25000"/>
                      </a:schemeClr>
                    </a:solidFill>
                    <a:latin typeface="Arial" pitchFamily="34" charset="0"/>
                    <a:cs typeface="Arial" pitchFamily="34" charset="0"/>
                  </a:rPr>
                  <a:t>Spread the knowledge</a:t>
                </a:r>
              </a:p>
              <a:p>
                <a:pPr marL="685800" indent="-685800">
                  <a:buFont typeface="+mj-lt"/>
                  <a:buAutoNum type="arabicPeriod"/>
                </a:pPr>
                <a:r>
                  <a:rPr lang="en-US" sz="3200" kern="0" dirty="0">
                    <a:solidFill>
                      <a:schemeClr val="tx1">
                        <a:lumMod val="75000"/>
                        <a:lumOff val="25000"/>
                      </a:schemeClr>
                    </a:solidFill>
                    <a:latin typeface="Arial" pitchFamily="34" charset="0"/>
                    <a:cs typeface="Arial" pitchFamily="34" charset="0"/>
                  </a:rPr>
                  <a:t>Stabilize the infrastructure/toolsets</a:t>
                </a:r>
              </a:p>
              <a:p>
                <a:br>
                  <a:rPr lang="en-US" sz="3200" kern="0" dirty="0">
                    <a:solidFill>
                      <a:schemeClr val="tx1">
                        <a:lumMod val="75000"/>
                        <a:lumOff val="25000"/>
                      </a:schemeClr>
                    </a:solidFill>
                    <a:latin typeface="Arial" pitchFamily="34" charset="0"/>
                    <a:cs typeface="Arial" pitchFamily="34" charset="0"/>
                  </a:rPr>
                </a:br>
                <a:r>
                  <a:rPr lang="en-US" sz="3200" kern="0" dirty="0">
                    <a:solidFill>
                      <a:schemeClr val="tx1">
                        <a:lumMod val="75000"/>
                        <a:lumOff val="25000"/>
                      </a:schemeClr>
                    </a:solidFill>
                    <a:latin typeface="Arial" pitchFamily="34" charset="0"/>
                    <a:cs typeface="Arial" pitchFamily="34" charset="0"/>
                  </a:rPr>
                  <a:t>Additional scenarios:</a:t>
                </a:r>
              </a:p>
              <a:p>
                <a:pPr marL="571500" indent="-571500">
                  <a:buFont typeface="Arial" panose="020B0604020202020204" pitchFamily="34" charset="0"/>
                  <a:buChar char="•"/>
                </a:pPr>
                <a:r>
                  <a:rPr lang="en-US" sz="3200" kern="0" dirty="0">
                    <a:solidFill>
                      <a:schemeClr val="tx1">
                        <a:lumMod val="75000"/>
                        <a:lumOff val="25000"/>
                      </a:schemeClr>
                    </a:solidFill>
                    <a:latin typeface="Arial" pitchFamily="34" charset="0"/>
                    <a:cs typeface="Arial" pitchFamily="34" charset="0"/>
                  </a:rPr>
                  <a:t>Bulk Disbursement</a:t>
                </a:r>
              </a:p>
              <a:p>
                <a:pPr marL="571500" indent="-571500">
                  <a:buFont typeface="Arial" panose="020B0604020202020204" pitchFamily="34" charset="0"/>
                  <a:buChar char="•"/>
                </a:pPr>
                <a:r>
                  <a:rPr lang="en-US" sz="3200" kern="0" dirty="0">
                    <a:solidFill>
                      <a:schemeClr val="tx1">
                        <a:lumMod val="75000"/>
                        <a:lumOff val="25000"/>
                      </a:schemeClr>
                    </a:solidFill>
                    <a:latin typeface="Arial" pitchFamily="34" charset="0"/>
                    <a:cs typeface="Arial" pitchFamily="34" charset="0"/>
                  </a:rPr>
                  <a:t>Electronic Cash Transfer (ECT)</a:t>
                </a:r>
              </a:p>
              <a:p>
                <a:pPr marL="571500" indent="-571500">
                  <a:buFont typeface="Arial" panose="020B0604020202020204" pitchFamily="34" charset="0"/>
                  <a:buChar char="•"/>
                </a:pPr>
                <a:endParaRPr lang="en-US" sz="3200" kern="0" dirty="0">
                  <a:solidFill>
                    <a:schemeClr val="tx1">
                      <a:lumMod val="75000"/>
                      <a:lumOff val="25000"/>
                    </a:schemeClr>
                  </a:solidFill>
                  <a:latin typeface="Arial" pitchFamily="34" charset="0"/>
                  <a:cs typeface="Arial" pitchFamily="34" charset="0"/>
                </a:endParaRPr>
              </a:p>
            </p:txBody>
          </p:sp>
        </p:grpSp>
      </p:grpSp>
      <p:sp>
        <p:nvSpPr>
          <p:cNvPr id="4" name="Title 3">
            <a:extLst>
              <a:ext uri="{FF2B5EF4-FFF2-40B4-BE49-F238E27FC236}">
                <a16:creationId xmlns:a16="http://schemas.microsoft.com/office/drawing/2014/main" id="{5899CCD7-2EA3-707A-9CA1-72D666CA48B9}"/>
              </a:ext>
            </a:extLst>
          </p:cNvPr>
          <p:cNvSpPr>
            <a:spLocks noGrp="1"/>
          </p:cNvSpPr>
          <p:nvPr>
            <p:ph type="title"/>
          </p:nvPr>
        </p:nvSpPr>
        <p:spPr/>
        <p:txBody>
          <a:bodyPr/>
          <a:lstStyle/>
          <a:p>
            <a:r>
              <a:rPr lang="en-US" dirty="0">
                <a:cs typeface="Arial"/>
              </a:rPr>
              <a:t>Next Steps</a:t>
            </a:r>
            <a:endParaRPr lang="en-US" dirty="0"/>
          </a:p>
        </p:txBody>
      </p:sp>
      <p:sp>
        <p:nvSpPr>
          <p:cNvPr id="30" name="Slide Number Placeholder 3">
            <a:extLst>
              <a:ext uri="{FF2B5EF4-FFF2-40B4-BE49-F238E27FC236}">
                <a16:creationId xmlns:a16="http://schemas.microsoft.com/office/drawing/2014/main" id="{C4082E6D-4017-B9A8-0243-D1EE0D4D9A88}"/>
              </a:ext>
            </a:extLst>
          </p:cNvPr>
          <p:cNvSpPr>
            <a:spLocks noGrp="1"/>
          </p:cNvSpPr>
          <p:nvPr/>
        </p:nvSpPr>
        <p:spPr>
          <a:xfrm>
            <a:off x="17223443" y="12712701"/>
            <a:ext cx="5487114" cy="730250"/>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rgbClr val="005A83"/>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AF9D7A-5BEE-9245-944A-197F51D542D9}" type="slidenum">
              <a:rPr lang="en-US" smtClean="0"/>
              <a:pPr/>
              <a:t>10</a:t>
            </a:fld>
            <a:endParaRPr lang="en-US"/>
          </a:p>
        </p:txBody>
      </p:sp>
    </p:spTree>
    <p:extLst>
      <p:ext uri="{BB962C8B-B14F-4D97-AF65-F5344CB8AC3E}">
        <p14:creationId xmlns:p14="http://schemas.microsoft.com/office/powerpoint/2010/main" val="1103982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E5F55A05-E6D8-4E6D-BE5D-45B252011B5C}"/>
              </a:ext>
            </a:extLst>
          </p:cNvPr>
          <p:cNvGrpSpPr/>
          <p:nvPr/>
        </p:nvGrpSpPr>
        <p:grpSpPr>
          <a:xfrm>
            <a:off x="1590" y="1340594"/>
            <a:ext cx="14430974" cy="12416764"/>
            <a:chOff x="-1588" y="670297"/>
            <a:chExt cx="7215487" cy="6208382"/>
          </a:xfrm>
        </p:grpSpPr>
        <p:sp>
          <p:nvSpPr>
            <p:cNvPr id="36" name="Freeform 36">
              <a:extLst>
                <a:ext uri="{FF2B5EF4-FFF2-40B4-BE49-F238E27FC236}">
                  <a16:creationId xmlns:a16="http://schemas.microsoft.com/office/drawing/2014/main" id="{6B7B0AE2-D978-4423-952A-E521D0765308}"/>
                </a:ext>
              </a:extLst>
            </p:cNvPr>
            <p:cNvSpPr/>
            <p:nvPr/>
          </p:nvSpPr>
          <p:spPr>
            <a:xfrm>
              <a:off x="-1588" y="697948"/>
              <a:ext cx="7173065" cy="6179434"/>
            </a:xfrm>
            <a:custGeom>
              <a:avLst/>
              <a:gdLst>
                <a:gd name="connsiteX0" fmla="*/ 8891 w 6847950"/>
                <a:gd name="connsiteY0" fmla="*/ 5633049 h 6332340"/>
                <a:gd name="connsiteX1" fmla="*/ 6547713 w 6847950"/>
                <a:gd name="connsiteY1" fmla="*/ 0 h 6332340"/>
                <a:gd name="connsiteX2" fmla="*/ 5167487 w 6847950"/>
                <a:gd name="connsiteY2" fmla="*/ 5624423 h 6332340"/>
                <a:gd name="connsiteX3" fmla="*/ 8891 w 6847950"/>
                <a:gd name="connsiteY3" fmla="*/ 5633049 h 6332340"/>
                <a:gd name="connsiteX0" fmla="*/ 8891 w 6847950"/>
                <a:gd name="connsiteY0" fmla="*/ 5633049 h 6332340"/>
                <a:gd name="connsiteX1" fmla="*/ 6547713 w 6847950"/>
                <a:gd name="connsiteY1" fmla="*/ 0 h 6332340"/>
                <a:gd name="connsiteX2" fmla="*/ 5167487 w 6847950"/>
                <a:gd name="connsiteY2" fmla="*/ 5624423 h 6332340"/>
                <a:gd name="connsiteX3" fmla="*/ 8891 w 6847950"/>
                <a:gd name="connsiteY3" fmla="*/ 5633049 h 6332340"/>
                <a:gd name="connsiteX0" fmla="*/ 8891 w 6547713"/>
                <a:gd name="connsiteY0" fmla="*/ 5633049 h 6332340"/>
                <a:gd name="connsiteX1" fmla="*/ 6547713 w 6547713"/>
                <a:gd name="connsiteY1" fmla="*/ 0 h 6332340"/>
                <a:gd name="connsiteX2" fmla="*/ 5167487 w 6547713"/>
                <a:gd name="connsiteY2" fmla="*/ 5624423 h 6332340"/>
                <a:gd name="connsiteX3" fmla="*/ 8891 w 6547713"/>
                <a:gd name="connsiteY3" fmla="*/ 5633049 h 6332340"/>
                <a:gd name="connsiteX0" fmla="*/ 0 w 6538822"/>
                <a:gd name="connsiteY0" fmla="*/ 5633049 h 5633049"/>
                <a:gd name="connsiteX1" fmla="*/ 6538822 w 6538822"/>
                <a:gd name="connsiteY1" fmla="*/ 0 h 5633049"/>
                <a:gd name="connsiteX2" fmla="*/ 5158596 w 6538822"/>
                <a:gd name="connsiteY2" fmla="*/ 5624423 h 5633049"/>
                <a:gd name="connsiteX3" fmla="*/ 0 w 6538822"/>
                <a:gd name="connsiteY3" fmla="*/ 5633049 h 5633049"/>
              </a:gdLst>
              <a:ahLst/>
              <a:cxnLst>
                <a:cxn ang="0">
                  <a:pos x="connsiteX0" y="connsiteY0"/>
                </a:cxn>
                <a:cxn ang="0">
                  <a:pos x="connsiteX1" y="connsiteY1"/>
                </a:cxn>
                <a:cxn ang="0">
                  <a:pos x="connsiteX2" y="connsiteY2"/>
                </a:cxn>
                <a:cxn ang="0">
                  <a:pos x="connsiteX3" y="connsiteY3"/>
                </a:cxn>
              </a:cxnLst>
              <a:rect l="l" t="t" r="r" b="b"/>
              <a:pathLst>
                <a:path w="6538822" h="5633049">
                  <a:moveTo>
                    <a:pt x="0" y="5633049"/>
                  </a:moveTo>
                  <a:lnTo>
                    <a:pt x="6538822" y="0"/>
                  </a:lnTo>
                  <a:lnTo>
                    <a:pt x="5158596" y="5624423"/>
                  </a:lnTo>
                  <a:lnTo>
                    <a:pt x="0" y="5633049"/>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7200"/>
            </a:p>
          </p:txBody>
        </p:sp>
        <p:sp>
          <p:nvSpPr>
            <p:cNvPr id="37" name="Freeform 37">
              <a:extLst>
                <a:ext uri="{FF2B5EF4-FFF2-40B4-BE49-F238E27FC236}">
                  <a16:creationId xmlns:a16="http://schemas.microsoft.com/office/drawing/2014/main" id="{653535F3-6F37-4660-B0AB-A591C92092D3}"/>
                </a:ext>
              </a:extLst>
            </p:cNvPr>
            <p:cNvSpPr>
              <a:spLocks/>
            </p:cNvSpPr>
            <p:nvPr/>
          </p:nvSpPr>
          <p:spPr bwMode="auto">
            <a:xfrm>
              <a:off x="1110004" y="670297"/>
              <a:ext cx="6103895" cy="6208382"/>
            </a:xfrm>
            <a:custGeom>
              <a:avLst/>
              <a:gdLst>
                <a:gd name="T0" fmla="*/ 3505 w 3505"/>
                <a:gd name="T1" fmla="*/ 0 h 3565"/>
                <a:gd name="T2" fmla="*/ 2103 w 3505"/>
                <a:gd name="T3" fmla="*/ 3565 h 3565"/>
                <a:gd name="T4" fmla="*/ 0 w 3505"/>
                <a:gd name="T5" fmla="*/ 3565 h 3565"/>
                <a:gd name="T6" fmla="*/ 3505 w 3505"/>
                <a:gd name="T7" fmla="*/ 0 h 3565"/>
              </a:gdLst>
              <a:ahLst/>
              <a:cxnLst>
                <a:cxn ang="0">
                  <a:pos x="T0" y="T1"/>
                </a:cxn>
                <a:cxn ang="0">
                  <a:pos x="T2" y="T3"/>
                </a:cxn>
                <a:cxn ang="0">
                  <a:pos x="T4" y="T5"/>
                </a:cxn>
                <a:cxn ang="0">
                  <a:pos x="T6" y="T7"/>
                </a:cxn>
              </a:cxnLst>
              <a:rect l="0" t="0" r="r" b="b"/>
              <a:pathLst>
                <a:path w="3505" h="3565">
                  <a:moveTo>
                    <a:pt x="3505" y="0"/>
                  </a:moveTo>
                  <a:lnTo>
                    <a:pt x="2103" y="3565"/>
                  </a:lnTo>
                  <a:lnTo>
                    <a:pt x="0" y="3565"/>
                  </a:lnTo>
                  <a:lnTo>
                    <a:pt x="3505" y="0"/>
                  </a:lnTo>
                  <a:close/>
                </a:path>
              </a:pathLst>
            </a:custGeom>
            <a:solidFill>
              <a:schemeClr val="accent4"/>
            </a:solidFill>
            <a:ln w="0">
              <a:noFill/>
              <a:prstDash val="solid"/>
              <a:round/>
              <a:headEnd/>
              <a:tailEnd/>
            </a:ln>
          </p:spPr>
          <p:txBody>
            <a:bodyPr vert="horz" wrap="square" lIns="182880" tIns="91440" rIns="182880" bIns="91440" numCol="1" anchor="t" anchorCtr="0" compatLnSpc="1">
              <a:prstTxWarp prst="textNoShape">
                <a:avLst/>
              </a:prstTxWarp>
            </a:bodyPr>
            <a:lstStyle/>
            <a:p>
              <a:endParaRPr lang="en-IN" sz="7200"/>
            </a:p>
          </p:txBody>
        </p:sp>
        <p:sp>
          <p:nvSpPr>
            <p:cNvPr id="38" name="Right Arrow 5">
              <a:extLst>
                <a:ext uri="{FF2B5EF4-FFF2-40B4-BE49-F238E27FC236}">
                  <a16:creationId xmlns:a16="http://schemas.microsoft.com/office/drawing/2014/main" id="{2259939E-CB58-40FB-BB55-7B0DCDDEDC30}"/>
                </a:ext>
              </a:extLst>
            </p:cNvPr>
            <p:cNvSpPr/>
            <p:nvPr/>
          </p:nvSpPr>
          <p:spPr>
            <a:xfrm rot="17596173">
              <a:off x="2896822" y="5428278"/>
              <a:ext cx="1622135" cy="734687"/>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7200"/>
            </a:p>
          </p:txBody>
        </p:sp>
        <p:sp>
          <p:nvSpPr>
            <p:cNvPr id="39" name="Right Arrow 5">
              <a:extLst>
                <a:ext uri="{FF2B5EF4-FFF2-40B4-BE49-F238E27FC236}">
                  <a16:creationId xmlns:a16="http://schemas.microsoft.com/office/drawing/2014/main" id="{4AE68E06-20AE-4D64-8E9E-8133FBDA8292}"/>
                </a:ext>
              </a:extLst>
            </p:cNvPr>
            <p:cNvSpPr/>
            <p:nvPr/>
          </p:nvSpPr>
          <p:spPr>
            <a:xfrm rot="17596173">
              <a:off x="4985863" y="3191524"/>
              <a:ext cx="657386" cy="297740"/>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7200"/>
            </a:p>
          </p:txBody>
        </p:sp>
      </p:grpSp>
      <p:grpSp>
        <p:nvGrpSpPr>
          <p:cNvPr id="40" name="Group 39">
            <a:extLst>
              <a:ext uri="{FF2B5EF4-FFF2-40B4-BE49-F238E27FC236}">
                <a16:creationId xmlns:a16="http://schemas.microsoft.com/office/drawing/2014/main" id="{127F6E4F-7AAB-4DC9-9178-22A5E06214E7}"/>
              </a:ext>
            </a:extLst>
          </p:cNvPr>
          <p:cNvGrpSpPr/>
          <p:nvPr/>
        </p:nvGrpSpPr>
        <p:grpSpPr>
          <a:xfrm>
            <a:off x="8923417" y="4240444"/>
            <a:ext cx="3967096" cy="2361448"/>
            <a:chOff x="5020643" y="2892304"/>
            <a:chExt cx="1983548" cy="1180724"/>
          </a:xfrm>
          <a:solidFill>
            <a:schemeClr val="bg1">
              <a:lumMod val="65000"/>
            </a:schemeClr>
          </a:solidFill>
        </p:grpSpPr>
        <p:sp>
          <p:nvSpPr>
            <p:cNvPr id="41" name="Freeform 60">
              <a:extLst>
                <a:ext uri="{FF2B5EF4-FFF2-40B4-BE49-F238E27FC236}">
                  <a16:creationId xmlns:a16="http://schemas.microsoft.com/office/drawing/2014/main" id="{CFADC1D7-6FC0-47BE-8EF1-4D4C985DF9C9}"/>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grpFill/>
            <a:ln w="0">
              <a:noFill/>
              <a:prstDash val="solid"/>
              <a:round/>
              <a:headEnd/>
              <a:tailEnd/>
            </a:ln>
          </p:spPr>
          <p:txBody>
            <a:bodyPr vert="horz" wrap="square" lIns="182880" tIns="91440" rIns="182880" bIns="91440" numCol="1" anchor="t" anchorCtr="0" compatLnSpc="1">
              <a:prstTxWarp prst="textNoShape">
                <a:avLst/>
              </a:prstTxWarp>
            </a:bodyPr>
            <a:lstStyle/>
            <a:p>
              <a:endParaRPr lang="en-IN" sz="7200"/>
            </a:p>
          </p:txBody>
        </p:sp>
        <p:sp>
          <p:nvSpPr>
            <p:cNvPr id="42" name="Freeform 61">
              <a:extLst>
                <a:ext uri="{FF2B5EF4-FFF2-40B4-BE49-F238E27FC236}">
                  <a16:creationId xmlns:a16="http://schemas.microsoft.com/office/drawing/2014/main" id="{F6F3720F-7461-4FC2-ADF8-0F5462E17B38}"/>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grpFill/>
            <a:ln w="0">
              <a:noFill/>
              <a:prstDash val="solid"/>
              <a:round/>
              <a:headEnd/>
              <a:tailEnd/>
            </a:ln>
          </p:spPr>
          <p:txBody>
            <a:bodyPr vert="horz" wrap="square" lIns="182880" tIns="91440" rIns="182880" bIns="91440" numCol="1" anchor="t" anchorCtr="0" compatLnSpc="1">
              <a:prstTxWarp prst="textNoShape">
                <a:avLst/>
              </a:prstTxWarp>
            </a:bodyPr>
            <a:lstStyle/>
            <a:p>
              <a:endParaRPr lang="en-IN" sz="7200"/>
            </a:p>
          </p:txBody>
        </p:sp>
        <p:grpSp>
          <p:nvGrpSpPr>
            <p:cNvPr id="43" name="Group 42">
              <a:extLst>
                <a:ext uri="{FF2B5EF4-FFF2-40B4-BE49-F238E27FC236}">
                  <a16:creationId xmlns:a16="http://schemas.microsoft.com/office/drawing/2014/main" id="{52677A4A-644C-4AFC-80BD-FCF575EB8BEF}"/>
                </a:ext>
              </a:extLst>
            </p:cNvPr>
            <p:cNvGrpSpPr/>
            <p:nvPr/>
          </p:nvGrpSpPr>
          <p:grpSpPr>
            <a:xfrm>
              <a:off x="5125131" y="2892304"/>
              <a:ext cx="1809400" cy="1074494"/>
              <a:chOff x="3711576" y="3146425"/>
              <a:chExt cx="1649413" cy="979487"/>
            </a:xfrm>
            <a:grpFill/>
            <a:effectLst>
              <a:outerShdw dir="13500000" sy="23000" kx="1200000" algn="br" rotWithShape="0">
                <a:prstClr val="black">
                  <a:alpha val="12000"/>
                </a:prstClr>
              </a:outerShdw>
            </a:effectLst>
          </p:grpSpPr>
          <p:sp>
            <p:nvSpPr>
              <p:cNvPr id="44" name="Freeform 65">
                <a:extLst>
                  <a:ext uri="{FF2B5EF4-FFF2-40B4-BE49-F238E27FC236}">
                    <a16:creationId xmlns:a16="http://schemas.microsoft.com/office/drawing/2014/main" id="{37BE83E5-B40D-4355-8CC3-CB859F46F180}"/>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182880" tIns="91440" rIns="182880" bIns="91440" numCol="1" anchor="t" anchorCtr="0" compatLnSpc="1">
                <a:prstTxWarp prst="textNoShape">
                  <a:avLst/>
                </a:prstTxWarp>
              </a:bodyPr>
              <a:lstStyle/>
              <a:p>
                <a:endParaRPr lang="en-IN" sz="7200"/>
              </a:p>
            </p:txBody>
          </p:sp>
          <p:sp>
            <p:nvSpPr>
              <p:cNvPr id="45" name="Rectangle 44">
                <a:extLst>
                  <a:ext uri="{FF2B5EF4-FFF2-40B4-BE49-F238E27FC236}">
                    <a16:creationId xmlns:a16="http://schemas.microsoft.com/office/drawing/2014/main" id="{74161EAB-5C1A-4D2E-B74C-919594705596}"/>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182880" tIns="91440" rIns="182880" bIns="91440" numCol="1" anchor="t" anchorCtr="0" compatLnSpc="1">
                <a:prstTxWarp prst="textNoShape">
                  <a:avLst/>
                </a:prstTxWarp>
              </a:bodyPr>
              <a:lstStyle/>
              <a:p>
                <a:endParaRPr lang="en-IN" sz="7200"/>
              </a:p>
            </p:txBody>
          </p:sp>
        </p:grpSp>
      </p:grpSp>
      <p:grpSp>
        <p:nvGrpSpPr>
          <p:cNvPr id="46" name="Group 45">
            <a:extLst>
              <a:ext uri="{FF2B5EF4-FFF2-40B4-BE49-F238E27FC236}">
                <a16:creationId xmlns:a16="http://schemas.microsoft.com/office/drawing/2014/main" id="{C3A01521-C77E-4C0D-9285-E0FF470CE537}"/>
              </a:ext>
            </a:extLst>
          </p:cNvPr>
          <p:cNvGrpSpPr/>
          <p:nvPr/>
        </p:nvGrpSpPr>
        <p:grpSpPr>
          <a:xfrm>
            <a:off x="11440712" y="2899893"/>
            <a:ext cx="2134826" cy="1270774"/>
            <a:chOff x="5020643" y="2892304"/>
            <a:chExt cx="1983548" cy="1180724"/>
          </a:xfrm>
          <a:solidFill>
            <a:schemeClr val="bg1">
              <a:lumMod val="65000"/>
            </a:schemeClr>
          </a:solidFill>
        </p:grpSpPr>
        <p:sp>
          <p:nvSpPr>
            <p:cNvPr id="47" name="Freeform 68">
              <a:extLst>
                <a:ext uri="{FF2B5EF4-FFF2-40B4-BE49-F238E27FC236}">
                  <a16:creationId xmlns:a16="http://schemas.microsoft.com/office/drawing/2014/main" id="{C0C380D6-5364-4AF3-9228-C8E63F58204A}"/>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grpFill/>
            <a:ln w="0">
              <a:noFill/>
              <a:prstDash val="solid"/>
              <a:round/>
              <a:headEnd/>
              <a:tailEnd/>
            </a:ln>
          </p:spPr>
          <p:txBody>
            <a:bodyPr vert="horz" wrap="square" lIns="182880" tIns="91440" rIns="182880" bIns="91440" numCol="1" anchor="t" anchorCtr="0" compatLnSpc="1">
              <a:prstTxWarp prst="textNoShape">
                <a:avLst/>
              </a:prstTxWarp>
            </a:bodyPr>
            <a:lstStyle/>
            <a:p>
              <a:endParaRPr lang="en-IN" sz="7200"/>
            </a:p>
          </p:txBody>
        </p:sp>
        <p:sp>
          <p:nvSpPr>
            <p:cNvPr id="48" name="Freeform 69">
              <a:extLst>
                <a:ext uri="{FF2B5EF4-FFF2-40B4-BE49-F238E27FC236}">
                  <a16:creationId xmlns:a16="http://schemas.microsoft.com/office/drawing/2014/main" id="{EC2157D3-6BD1-4B1C-A4AC-671EA473E4AD}"/>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grpFill/>
            <a:ln w="0">
              <a:noFill/>
              <a:prstDash val="solid"/>
              <a:round/>
              <a:headEnd/>
              <a:tailEnd/>
            </a:ln>
          </p:spPr>
          <p:txBody>
            <a:bodyPr vert="horz" wrap="square" lIns="182880" tIns="91440" rIns="182880" bIns="91440" numCol="1" anchor="t" anchorCtr="0" compatLnSpc="1">
              <a:prstTxWarp prst="textNoShape">
                <a:avLst/>
              </a:prstTxWarp>
            </a:bodyPr>
            <a:lstStyle/>
            <a:p>
              <a:endParaRPr lang="en-IN" sz="7200"/>
            </a:p>
          </p:txBody>
        </p:sp>
        <p:grpSp>
          <p:nvGrpSpPr>
            <p:cNvPr id="49" name="Group 48">
              <a:extLst>
                <a:ext uri="{FF2B5EF4-FFF2-40B4-BE49-F238E27FC236}">
                  <a16:creationId xmlns:a16="http://schemas.microsoft.com/office/drawing/2014/main" id="{E3031C2E-8210-4E38-8325-7D0A22A48BF9}"/>
                </a:ext>
              </a:extLst>
            </p:cNvPr>
            <p:cNvGrpSpPr/>
            <p:nvPr/>
          </p:nvGrpSpPr>
          <p:grpSpPr>
            <a:xfrm>
              <a:off x="5125131" y="2892304"/>
              <a:ext cx="1809400" cy="1074494"/>
              <a:chOff x="3711576" y="3146425"/>
              <a:chExt cx="1649413" cy="979487"/>
            </a:xfrm>
            <a:grpFill/>
            <a:effectLst>
              <a:outerShdw dir="13500000" sy="23000" kx="1200000" algn="br" rotWithShape="0">
                <a:prstClr val="black">
                  <a:alpha val="12000"/>
                </a:prstClr>
              </a:outerShdw>
            </a:effectLst>
          </p:grpSpPr>
          <p:sp>
            <p:nvSpPr>
              <p:cNvPr id="50" name="Freeform 71">
                <a:extLst>
                  <a:ext uri="{FF2B5EF4-FFF2-40B4-BE49-F238E27FC236}">
                    <a16:creationId xmlns:a16="http://schemas.microsoft.com/office/drawing/2014/main" id="{0BB3B4ED-6C7F-493C-9FC6-B925D9EA6ABC}"/>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182880" tIns="91440" rIns="182880" bIns="91440" numCol="1" anchor="t" anchorCtr="0" compatLnSpc="1">
                <a:prstTxWarp prst="textNoShape">
                  <a:avLst/>
                </a:prstTxWarp>
              </a:bodyPr>
              <a:lstStyle/>
              <a:p>
                <a:endParaRPr lang="en-IN" sz="7200"/>
              </a:p>
            </p:txBody>
          </p:sp>
          <p:sp>
            <p:nvSpPr>
              <p:cNvPr id="51" name="Rectangle 50">
                <a:extLst>
                  <a:ext uri="{FF2B5EF4-FFF2-40B4-BE49-F238E27FC236}">
                    <a16:creationId xmlns:a16="http://schemas.microsoft.com/office/drawing/2014/main" id="{1C0A0B21-2D7E-47AA-9BCB-1AE080BB380A}"/>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182880" tIns="91440" rIns="182880" bIns="91440" numCol="1" anchor="t" anchorCtr="0" compatLnSpc="1">
                <a:prstTxWarp prst="textNoShape">
                  <a:avLst/>
                </a:prstTxWarp>
              </a:bodyPr>
              <a:lstStyle/>
              <a:p>
                <a:endParaRPr lang="en-IN" sz="7200"/>
              </a:p>
            </p:txBody>
          </p:sp>
        </p:grpSp>
      </p:grpSp>
      <p:grpSp>
        <p:nvGrpSpPr>
          <p:cNvPr id="55" name="Group 54">
            <a:extLst>
              <a:ext uri="{FF2B5EF4-FFF2-40B4-BE49-F238E27FC236}">
                <a16:creationId xmlns:a16="http://schemas.microsoft.com/office/drawing/2014/main" id="{BA77EA8E-CDD8-4A27-B8D2-FA30A190246B}"/>
              </a:ext>
            </a:extLst>
          </p:cNvPr>
          <p:cNvGrpSpPr/>
          <p:nvPr/>
        </p:nvGrpSpPr>
        <p:grpSpPr>
          <a:xfrm>
            <a:off x="3862223" y="10352098"/>
            <a:ext cx="7561056" cy="1067854"/>
            <a:chOff x="2921036" y="5729875"/>
            <a:chExt cx="3305058" cy="466776"/>
          </a:xfrm>
          <a:solidFill>
            <a:schemeClr val="accent6">
              <a:lumMod val="75000"/>
            </a:schemeClr>
          </a:solidFill>
        </p:grpSpPr>
        <p:sp>
          <p:nvSpPr>
            <p:cNvPr id="59" name="Freeform 46">
              <a:extLst>
                <a:ext uri="{FF2B5EF4-FFF2-40B4-BE49-F238E27FC236}">
                  <a16:creationId xmlns:a16="http://schemas.microsoft.com/office/drawing/2014/main" id="{4AF2DAEB-A310-4956-8383-B1C745A818ED}"/>
                </a:ext>
              </a:extLst>
            </p:cNvPr>
            <p:cNvSpPr>
              <a:spLocks/>
            </p:cNvSpPr>
            <p:nvPr/>
          </p:nvSpPr>
          <p:spPr bwMode="auto">
            <a:xfrm>
              <a:off x="5943975" y="5729875"/>
              <a:ext cx="282119" cy="466776"/>
            </a:xfrm>
            <a:custGeom>
              <a:avLst/>
              <a:gdLst>
                <a:gd name="T0" fmla="*/ 111 w 165"/>
                <a:gd name="T1" fmla="*/ 0 h 273"/>
                <a:gd name="T2" fmla="*/ 165 w 165"/>
                <a:gd name="T3" fmla="*/ 0 h 273"/>
                <a:gd name="T4" fmla="*/ 55 w 165"/>
                <a:gd name="T5" fmla="*/ 273 h 273"/>
                <a:gd name="T6" fmla="*/ 0 w 165"/>
                <a:gd name="T7" fmla="*/ 273 h 273"/>
                <a:gd name="T8" fmla="*/ 111 w 165"/>
                <a:gd name="T9" fmla="*/ 0 h 273"/>
              </a:gdLst>
              <a:ahLst/>
              <a:cxnLst>
                <a:cxn ang="0">
                  <a:pos x="T0" y="T1"/>
                </a:cxn>
                <a:cxn ang="0">
                  <a:pos x="T2" y="T3"/>
                </a:cxn>
                <a:cxn ang="0">
                  <a:pos x="T4" y="T5"/>
                </a:cxn>
                <a:cxn ang="0">
                  <a:pos x="T6" y="T7"/>
                </a:cxn>
                <a:cxn ang="0">
                  <a:pos x="T8" y="T9"/>
                </a:cxn>
              </a:cxnLst>
              <a:rect l="0" t="0" r="r" b="b"/>
              <a:pathLst>
                <a:path w="165" h="273">
                  <a:moveTo>
                    <a:pt x="111" y="0"/>
                  </a:moveTo>
                  <a:lnTo>
                    <a:pt x="165" y="0"/>
                  </a:lnTo>
                  <a:lnTo>
                    <a:pt x="55" y="273"/>
                  </a:lnTo>
                  <a:lnTo>
                    <a:pt x="0" y="273"/>
                  </a:lnTo>
                  <a:lnTo>
                    <a:pt x="111" y="0"/>
                  </a:lnTo>
                  <a:close/>
                </a:path>
              </a:pathLst>
            </a:custGeom>
            <a:solidFill>
              <a:srgbClr val="016E32"/>
            </a:solidFill>
            <a:ln w="0">
              <a:noFill/>
              <a:prstDash val="solid"/>
              <a:round/>
              <a:headEnd/>
              <a:tailEnd/>
            </a:ln>
          </p:spPr>
          <p:txBody>
            <a:bodyPr vert="horz" wrap="square" lIns="182880" tIns="91440" rIns="182880" bIns="91440" numCol="1" anchor="t" anchorCtr="0" compatLnSpc="1">
              <a:prstTxWarp prst="textNoShape">
                <a:avLst/>
              </a:prstTxWarp>
            </a:bodyPr>
            <a:lstStyle/>
            <a:p>
              <a:endParaRPr lang="en-IN" sz="7200"/>
            </a:p>
          </p:txBody>
        </p:sp>
        <p:sp>
          <p:nvSpPr>
            <p:cNvPr id="60" name="Freeform 47">
              <a:extLst>
                <a:ext uri="{FF2B5EF4-FFF2-40B4-BE49-F238E27FC236}">
                  <a16:creationId xmlns:a16="http://schemas.microsoft.com/office/drawing/2014/main" id="{35BF7EE1-E488-4E07-B215-6333E3ED0A43}"/>
                </a:ext>
              </a:extLst>
            </p:cNvPr>
            <p:cNvSpPr>
              <a:spLocks/>
            </p:cNvSpPr>
            <p:nvPr/>
          </p:nvSpPr>
          <p:spPr bwMode="auto">
            <a:xfrm>
              <a:off x="2921036" y="5801686"/>
              <a:ext cx="482165" cy="394965"/>
            </a:xfrm>
            <a:custGeom>
              <a:avLst/>
              <a:gdLst>
                <a:gd name="T0" fmla="*/ 228 w 282"/>
                <a:gd name="T1" fmla="*/ 0 h 231"/>
                <a:gd name="T2" fmla="*/ 282 w 282"/>
                <a:gd name="T3" fmla="*/ 0 h 231"/>
                <a:gd name="T4" fmla="*/ 54 w 282"/>
                <a:gd name="T5" fmla="*/ 231 h 231"/>
                <a:gd name="T6" fmla="*/ 0 w 282"/>
                <a:gd name="T7" fmla="*/ 231 h 231"/>
                <a:gd name="T8" fmla="*/ 228 w 282"/>
                <a:gd name="T9" fmla="*/ 0 h 231"/>
              </a:gdLst>
              <a:ahLst/>
              <a:cxnLst>
                <a:cxn ang="0">
                  <a:pos x="T0" y="T1"/>
                </a:cxn>
                <a:cxn ang="0">
                  <a:pos x="T2" y="T3"/>
                </a:cxn>
                <a:cxn ang="0">
                  <a:pos x="T4" y="T5"/>
                </a:cxn>
                <a:cxn ang="0">
                  <a:pos x="T6" y="T7"/>
                </a:cxn>
                <a:cxn ang="0">
                  <a:pos x="T8" y="T9"/>
                </a:cxn>
              </a:cxnLst>
              <a:rect l="0" t="0" r="r" b="b"/>
              <a:pathLst>
                <a:path w="282" h="231">
                  <a:moveTo>
                    <a:pt x="228" y="0"/>
                  </a:moveTo>
                  <a:lnTo>
                    <a:pt x="282" y="0"/>
                  </a:lnTo>
                  <a:lnTo>
                    <a:pt x="54" y="231"/>
                  </a:lnTo>
                  <a:lnTo>
                    <a:pt x="0" y="231"/>
                  </a:lnTo>
                  <a:lnTo>
                    <a:pt x="228" y="0"/>
                  </a:lnTo>
                  <a:close/>
                </a:path>
              </a:pathLst>
            </a:custGeom>
            <a:solidFill>
              <a:srgbClr val="016E32"/>
            </a:solidFill>
            <a:ln w="0">
              <a:noFill/>
              <a:prstDash val="solid"/>
              <a:round/>
              <a:headEnd/>
              <a:tailEnd/>
            </a:ln>
          </p:spPr>
          <p:txBody>
            <a:bodyPr vert="horz" wrap="square" lIns="182880" tIns="91440" rIns="182880" bIns="91440" numCol="1" anchor="t" anchorCtr="0" compatLnSpc="1">
              <a:prstTxWarp prst="textNoShape">
                <a:avLst/>
              </a:prstTxWarp>
            </a:bodyPr>
            <a:lstStyle/>
            <a:p>
              <a:endParaRPr lang="en-IN" sz="7200"/>
            </a:p>
          </p:txBody>
        </p:sp>
      </p:grpSp>
      <p:sp>
        <p:nvSpPr>
          <p:cNvPr id="57" name="Freeform 53">
            <a:extLst>
              <a:ext uri="{FF2B5EF4-FFF2-40B4-BE49-F238E27FC236}">
                <a16:creationId xmlns:a16="http://schemas.microsoft.com/office/drawing/2014/main" id="{D3176C2F-FF4F-49B6-86A0-4E4FB5352BF7}"/>
              </a:ext>
            </a:extLst>
          </p:cNvPr>
          <p:cNvSpPr>
            <a:spLocks/>
          </p:cNvSpPr>
          <p:nvPr/>
        </p:nvSpPr>
        <p:spPr bwMode="auto">
          <a:xfrm>
            <a:off x="4253380" y="6921656"/>
            <a:ext cx="6907822" cy="4103229"/>
          </a:xfrm>
          <a:custGeom>
            <a:avLst/>
            <a:gdLst>
              <a:gd name="T0" fmla="*/ 0 w 1766"/>
              <a:gd name="T1" fmla="*/ 0 h 1049"/>
              <a:gd name="T2" fmla="*/ 1766 w 1766"/>
              <a:gd name="T3" fmla="*/ 0 h 1049"/>
              <a:gd name="T4" fmla="*/ 1766 w 1766"/>
              <a:gd name="T5" fmla="*/ 1049 h 1049"/>
              <a:gd name="T6" fmla="*/ 1711 w 1766"/>
              <a:gd name="T7" fmla="*/ 1049 h 1049"/>
              <a:gd name="T8" fmla="*/ 1711 w 1766"/>
              <a:gd name="T9" fmla="*/ 55 h 1049"/>
              <a:gd name="T10" fmla="*/ 54 w 1766"/>
              <a:gd name="T11" fmla="*/ 55 h 1049"/>
              <a:gd name="T12" fmla="*/ 54 w 1766"/>
              <a:gd name="T13" fmla="*/ 1049 h 1049"/>
              <a:gd name="T14" fmla="*/ 0 w 1766"/>
              <a:gd name="T15" fmla="*/ 1049 h 1049"/>
              <a:gd name="T16" fmla="*/ 0 w 1766"/>
              <a:gd name="T17" fmla="*/ 0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6" h="1049">
                <a:moveTo>
                  <a:pt x="0" y="0"/>
                </a:moveTo>
                <a:lnTo>
                  <a:pt x="1766" y="0"/>
                </a:lnTo>
                <a:lnTo>
                  <a:pt x="1766" y="1049"/>
                </a:lnTo>
                <a:lnTo>
                  <a:pt x="1711" y="1049"/>
                </a:lnTo>
                <a:lnTo>
                  <a:pt x="1711" y="55"/>
                </a:lnTo>
                <a:lnTo>
                  <a:pt x="54" y="55"/>
                </a:lnTo>
                <a:lnTo>
                  <a:pt x="54" y="1049"/>
                </a:lnTo>
                <a:lnTo>
                  <a:pt x="0" y="1049"/>
                </a:lnTo>
                <a:lnTo>
                  <a:pt x="0" y="0"/>
                </a:lnTo>
                <a:close/>
              </a:path>
            </a:pathLst>
          </a:custGeom>
          <a:solidFill>
            <a:srgbClr val="106E3A"/>
          </a:solidFill>
          <a:ln w="0">
            <a:noFill/>
            <a:prstDash val="solid"/>
            <a:round/>
            <a:headEnd/>
            <a:tailEnd/>
          </a:ln>
        </p:spPr>
        <p:txBody>
          <a:bodyPr vert="horz" wrap="square" lIns="182880" tIns="91440" rIns="182880" bIns="91440" numCol="1" anchor="t" anchorCtr="0" compatLnSpc="1">
            <a:prstTxWarp prst="textNoShape">
              <a:avLst/>
            </a:prstTxWarp>
          </a:bodyPr>
          <a:lstStyle/>
          <a:p>
            <a:endParaRPr lang="en-IN" sz="7200"/>
          </a:p>
        </p:txBody>
      </p:sp>
      <p:sp>
        <p:nvSpPr>
          <p:cNvPr id="58" name="Rectangle 57">
            <a:extLst>
              <a:ext uri="{FF2B5EF4-FFF2-40B4-BE49-F238E27FC236}">
                <a16:creationId xmlns:a16="http://schemas.microsoft.com/office/drawing/2014/main" id="{7C8A7A12-4F54-4A7F-BAE2-A8530679A390}"/>
              </a:ext>
            </a:extLst>
          </p:cNvPr>
          <p:cNvSpPr>
            <a:spLocks noChangeArrowheads="1"/>
          </p:cNvSpPr>
          <p:nvPr/>
        </p:nvSpPr>
        <p:spPr bwMode="auto">
          <a:xfrm>
            <a:off x="4409843" y="7074206"/>
            <a:ext cx="6641836" cy="1779760"/>
          </a:xfrm>
          <a:prstGeom prst="rect">
            <a:avLst/>
          </a:prstGeom>
          <a:solidFill>
            <a:srgbClr val="016E32"/>
          </a:solidFill>
          <a:ln w="0">
            <a:noFill/>
            <a:prstDash val="solid"/>
            <a:miter lim="800000"/>
            <a:headEnd/>
            <a:tailEnd/>
          </a:ln>
        </p:spPr>
        <p:txBody>
          <a:bodyPr vert="horz" wrap="square" lIns="182880" tIns="91440" rIns="182880" bIns="91440" numCol="1" anchor="ctr" anchorCtr="0" compatLnSpc="1">
            <a:prstTxWarp prst="textNoShape">
              <a:avLst/>
            </a:prstTxWarp>
          </a:bodyPr>
          <a:lstStyle/>
          <a:p>
            <a:pPr algn="ctr"/>
            <a:r>
              <a:rPr lang="en-IN" sz="7200" b="1">
                <a:solidFill>
                  <a:schemeClr val="bg1">
                    <a:lumMod val="95000"/>
                  </a:schemeClr>
                </a:solidFill>
                <a:cs typeface="Arial"/>
              </a:rPr>
              <a:t>Live</a:t>
            </a:r>
            <a:endParaRPr lang="en-US">
              <a:solidFill>
                <a:schemeClr val="bg1">
                  <a:lumMod val="95000"/>
                </a:schemeClr>
              </a:solidFill>
              <a:cs typeface="Arial"/>
            </a:endParaRPr>
          </a:p>
        </p:txBody>
      </p:sp>
      <p:grpSp>
        <p:nvGrpSpPr>
          <p:cNvPr id="61" name="Group 60">
            <a:extLst>
              <a:ext uri="{FF2B5EF4-FFF2-40B4-BE49-F238E27FC236}">
                <a16:creationId xmlns:a16="http://schemas.microsoft.com/office/drawing/2014/main" id="{B24FABC5-6E44-4B95-A00E-72F78A105F8F}"/>
              </a:ext>
            </a:extLst>
          </p:cNvPr>
          <p:cNvGrpSpPr/>
          <p:nvPr/>
        </p:nvGrpSpPr>
        <p:grpSpPr>
          <a:xfrm>
            <a:off x="14432564" y="4178831"/>
            <a:ext cx="8276626" cy="8170698"/>
            <a:chOff x="7213899" y="1494428"/>
            <a:chExt cx="4138313" cy="4085349"/>
          </a:xfrm>
        </p:grpSpPr>
        <p:sp>
          <p:nvSpPr>
            <p:cNvPr id="62" name="Rectangle 61">
              <a:extLst>
                <a:ext uri="{FF2B5EF4-FFF2-40B4-BE49-F238E27FC236}">
                  <a16:creationId xmlns:a16="http://schemas.microsoft.com/office/drawing/2014/main" id="{B5499AA7-A8EB-4315-88E5-5ED05A25342E}"/>
                </a:ext>
              </a:extLst>
            </p:cNvPr>
            <p:cNvSpPr/>
            <p:nvPr/>
          </p:nvSpPr>
          <p:spPr>
            <a:xfrm>
              <a:off x="7213899" y="1494428"/>
              <a:ext cx="4138313" cy="4085349"/>
            </a:xfrm>
            <a:prstGeom prst="rect">
              <a:avLst/>
            </a:prstGeom>
            <a:solidFill>
              <a:schemeClr val="bg1">
                <a:lumMod val="95000"/>
              </a:schemeClr>
            </a:solidFill>
            <a:ln>
              <a:noFill/>
            </a:ln>
            <a:effectLst>
              <a:outerShdw dir="13500000" sy="23000" kx="1200000" algn="b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7200"/>
            </a:p>
          </p:txBody>
        </p:sp>
        <p:grpSp>
          <p:nvGrpSpPr>
            <p:cNvPr id="63" name="Group 62">
              <a:extLst>
                <a:ext uri="{FF2B5EF4-FFF2-40B4-BE49-F238E27FC236}">
                  <a16:creationId xmlns:a16="http://schemas.microsoft.com/office/drawing/2014/main" id="{5456DA28-212F-4261-90C0-BEC579445E4E}"/>
                </a:ext>
              </a:extLst>
            </p:cNvPr>
            <p:cNvGrpSpPr/>
            <p:nvPr/>
          </p:nvGrpSpPr>
          <p:grpSpPr>
            <a:xfrm>
              <a:off x="7548070" y="1925361"/>
              <a:ext cx="3720123" cy="3103548"/>
              <a:chOff x="7404278" y="2365384"/>
              <a:chExt cx="3720123" cy="3103548"/>
            </a:xfrm>
          </p:grpSpPr>
          <p:sp>
            <p:nvSpPr>
              <p:cNvPr id="64" name="TextBox 63">
                <a:extLst>
                  <a:ext uri="{FF2B5EF4-FFF2-40B4-BE49-F238E27FC236}">
                    <a16:creationId xmlns:a16="http://schemas.microsoft.com/office/drawing/2014/main" id="{0D786F92-FF77-48A8-ADB5-1A52DA6900D9}"/>
                  </a:ext>
                </a:extLst>
              </p:cNvPr>
              <p:cNvSpPr txBox="1"/>
              <p:nvPr/>
            </p:nvSpPr>
            <p:spPr>
              <a:xfrm>
                <a:off x="7618412" y="2365384"/>
                <a:ext cx="3017584" cy="477054"/>
              </a:xfrm>
              <a:prstGeom prst="rect">
                <a:avLst/>
              </a:prstGeom>
              <a:noFill/>
            </p:spPr>
            <p:txBody>
              <a:bodyPr wrap="square" lIns="0" rIns="0" rtlCol="0">
                <a:spAutoFit/>
              </a:bodyPr>
              <a:lstStyle/>
              <a:p>
                <a:r>
                  <a:rPr lang="en-IN" sz="5600" b="1">
                    <a:solidFill>
                      <a:schemeClr val="tx1">
                        <a:lumMod val="75000"/>
                        <a:lumOff val="25000"/>
                      </a:schemeClr>
                    </a:solidFill>
                    <a:latin typeface="Arial" panose="020B0604020202020204" pitchFamily="34" charset="0"/>
                    <a:cs typeface="Arial" panose="020B0604020202020204" pitchFamily="34" charset="0"/>
                  </a:rPr>
                  <a:t>LIVE</a:t>
                </a:r>
              </a:p>
            </p:txBody>
          </p:sp>
          <p:sp>
            <p:nvSpPr>
              <p:cNvPr id="65" name="TextBox 64">
                <a:extLst>
                  <a:ext uri="{FF2B5EF4-FFF2-40B4-BE49-F238E27FC236}">
                    <a16:creationId xmlns:a16="http://schemas.microsoft.com/office/drawing/2014/main" id="{A36BB81C-3C02-4E06-9005-B34A6DFD280A}"/>
                  </a:ext>
                </a:extLst>
              </p:cNvPr>
              <p:cNvSpPr txBox="1"/>
              <p:nvPr/>
            </p:nvSpPr>
            <p:spPr>
              <a:xfrm>
                <a:off x="7618412" y="2991330"/>
                <a:ext cx="3017584" cy="353943"/>
              </a:xfrm>
              <a:prstGeom prst="rect">
                <a:avLst/>
              </a:prstGeom>
              <a:noFill/>
            </p:spPr>
            <p:txBody>
              <a:bodyPr wrap="square" lIns="0" tIns="45720" rIns="0" bIns="45720" rtlCol="0" anchor="t">
                <a:spAutoFit/>
              </a:bodyPr>
              <a:lstStyle/>
              <a:p>
                <a:r>
                  <a:rPr lang="en-US" sz="4000" kern="0">
                    <a:solidFill>
                      <a:schemeClr val="tx1">
                        <a:lumMod val="85000"/>
                        <a:lumOff val="15000"/>
                      </a:schemeClr>
                    </a:solidFill>
                    <a:latin typeface="Arial"/>
                    <a:cs typeface="Arial"/>
                  </a:rPr>
                  <a:t>Full scale launch</a:t>
                </a:r>
              </a:p>
            </p:txBody>
          </p:sp>
          <p:sp>
            <p:nvSpPr>
              <p:cNvPr id="66" name="TextBox 65">
                <a:extLst>
                  <a:ext uri="{FF2B5EF4-FFF2-40B4-BE49-F238E27FC236}">
                    <a16:creationId xmlns:a16="http://schemas.microsoft.com/office/drawing/2014/main" id="{E9A52D06-9FF9-40F8-A4A0-DD30536D16E1}"/>
                  </a:ext>
                </a:extLst>
              </p:cNvPr>
              <p:cNvSpPr txBox="1"/>
              <p:nvPr/>
            </p:nvSpPr>
            <p:spPr>
              <a:xfrm>
                <a:off x="7404278" y="3452995"/>
                <a:ext cx="3720123" cy="2015937"/>
              </a:xfrm>
              <a:prstGeom prst="rect">
                <a:avLst/>
              </a:prstGeom>
              <a:noFill/>
            </p:spPr>
            <p:txBody>
              <a:bodyPr wrap="square" lIns="0" rIns="0" rtlCol="0">
                <a:spAutoFit/>
              </a:bodyPr>
              <a:lstStyle/>
              <a:p>
                <a:pPr marL="685800" indent="-685800">
                  <a:buAutoNum type="arabicPeriod"/>
                </a:pPr>
                <a:r>
                  <a:rPr lang="en-US" sz="3200" kern="0">
                    <a:solidFill>
                      <a:schemeClr val="tx1">
                        <a:lumMod val="75000"/>
                        <a:lumOff val="25000"/>
                      </a:schemeClr>
                    </a:solidFill>
                    <a:latin typeface="Arial" pitchFamily="34" charset="0"/>
                    <a:cs typeface="Arial" pitchFamily="34" charset="0"/>
                  </a:rPr>
                  <a:t>Develop DFSP portal</a:t>
                </a:r>
              </a:p>
              <a:p>
                <a:pPr marL="685800" indent="-685800">
                  <a:buAutoNum type="arabicPeriod"/>
                </a:pPr>
                <a:r>
                  <a:rPr lang="en-US" sz="3200" kern="0">
                    <a:solidFill>
                      <a:schemeClr val="tx1">
                        <a:lumMod val="75000"/>
                        <a:lumOff val="25000"/>
                      </a:schemeClr>
                    </a:solidFill>
                    <a:latin typeface="Arial" pitchFamily="34" charset="0"/>
                    <a:cs typeface="Arial" pitchFamily="34" charset="0"/>
                  </a:rPr>
                  <a:t>Implement fee settlement</a:t>
                </a:r>
              </a:p>
              <a:p>
                <a:pPr marL="685800" indent="-685800">
                  <a:buAutoNum type="arabicPeriod"/>
                </a:pPr>
                <a:r>
                  <a:rPr lang="en-US" sz="3200" kern="0">
                    <a:solidFill>
                      <a:schemeClr val="tx1">
                        <a:lumMod val="75000"/>
                        <a:lumOff val="25000"/>
                      </a:schemeClr>
                    </a:solidFill>
                    <a:latin typeface="Arial" pitchFamily="34" charset="0"/>
                    <a:cs typeface="Arial" pitchFamily="34" charset="0"/>
                  </a:rPr>
                  <a:t>Integrate with settlement bank</a:t>
                </a:r>
              </a:p>
              <a:p>
                <a:pPr marL="685800" indent="-685800">
                  <a:buAutoNum type="arabicPeriod"/>
                </a:pPr>
                <a:r>
                  <a:rPr lang="en-US" sz="3200" kern="0">
                    <a:solidFill>
                      <a:schemeClr val="tx1">
                        <a:lumMod val="75000"/>
                        <a:lumOff val="25000"/>
                      </a:schemeClr>
                    </a:solidFill>
                    <a:latin typeface="Arial" pitchFamily="34" charset="0"/>
                    <a:cs typeface="Arial" pitchFamily="34" charset="0"/>
                  </a:rPr>
                  <a:t>Streamline report generation process</a:t>
                </a:r>
              </a:p>
              <a:p>
                <a:pPr marL="685800" indent="-685800">
                  <a:buAutoNum type="arabicPeriod"/>
                </a:pPr>
                <a:endParaRPr lang="en-US" sz="3200" kern="0">
                  <a:solidFill>
                    <a:schemeClr val="tx1">
                      <a:lumMod val="75000"/>
                      <a:lumOff val="25000"/>
                    </a:schemeClr>
                  </a:solidFill>
                  <a:latin typeface="Arial" pitchFamily="34" charset="0"/>
                  <a:cs typeface="Arial" pitchFamily="34" charset="0"/>
                </a:endParaRPr>
              </a:p>
              <a:p>
                <a:r>
                  <a:rPr lang="en-US" sz="3200" kern="0">
                    <a:solidFill>
                      <a:schemeClr val="tx1">
                        <a:lumMod val="75000"/>
                        <a:lumOff val="25000"/>
                      </a:schemeClr>
                    </a:solidFill>
                    <a:latin typeface="Arial" pitchFamily="34" charset="0"/>
                    <a:cs typeface="Arial" pitchFamily="34" charset="0"/>
                  </a:rPr>
                  <a:t>Additional Scenario:</a:t>
                </a:r>
              </a:p>
              <a:p>
                <a:pPr marL="571500" indent="-571500">
                  <a:buFont typeface="Arial" panose="020B0604020202020204" pitchFamily="34" charset="0"/>
                  <a:buChar char="•"/>
                </a:pPr>
                <a:r>
                  <a:rPr lang="en-US" sz="3200" kern="0">
                    <a:solidFill>
                      <a:schemeClr val="tx1">
                        <a:lumMod val="75000"/>
                        <a:lumOff val="25000"/>
                      </a:schemeClr>
                    </a:solidFill>
                    <a:latin typeface="Arial" pitchFamily="34" charset="0"/>
                    <a:cs typeface="Arial" pitchFamily="34" charset="0"/>
                  </a:rPr>
                  <a:t>P2P</a:t>
                </a:r>
              </a:p>
              <a:p>
                <a:pPr marL="685800" indent="-685800">
                  <a:buAutoNum type="arabicPeriod"/>
                </a:pPr>
                <a:endParaRPr lang="en-US" sz="3200" kern="0">
                  <a:solidFill>
                    <a:schemeClr val="tx1">
                      <a:lumMod val="75000"/>
                      <a:lumOff val="25000"/>
                    </a:schemeClr>
                  </a:solidFill>
                  <a:latin typeface="Arial" pitchFamily="34" charset="0"/>
                  <a:cs typeface="Arial" pitchFamily="34" charset="0"/>
                </a:endParaRPr>
              </a:p>
            </p:txBody>
          </p:sp>
        </p:grpSp>
      </p:grpSp>
      <p:sp>
        <p:nvSpPr>
          <p:cNvPr id="2" name="Title 1">
            <a:extLst>
              <a:ext uri="{FF2B5EF4-FFF2-40B4-BE49-F238E27FC236}">
                <a16:creationId xmlns:a16="http://schemas.microsoft.com/office/drawing/2014/main" id="{DAEB95AF-14AE-93B0-01F3-E4B876813B31}"/>
              </a:ext>
            </a:extLst>
          </p:cNvPr>
          <p:cNvSpPr>
            <a:spLocks noGrp="1"/>
          </p:cNvSpPr>
          <p:nvPr>
            <p:ph type="title"/>
          </p:nvPr>
        </p:nvSpPr>
        <p:spPr/>
        <p:txBody>
          <a:bodyPr/>
          <a:lstStyle/>
          <a:p>
            <a:r>
              <a:rPr lang="en-US">
                <a:cs typeface="Arial"/>
              </a:rPr>
              <a:t>Next Steps</a:t>
            </a:r>
            <a:endParaRPr lang="en-US"/>
          </a:p>
        </p:txBody>
      </p:sp>
      <p:sp>
        <p:nvSpPr>
          <p:cNvPr id="32" name="Slide Number Placeholder 3">
            <a:extLst>
              <a:ext uri="{FF2B5EF4-FFF2-40B4-BE49-F238E27FC236}">
                <a16:creationId xmlns:a16="http://schemas.microsoft.com/office/drawing/2014/main" id="{C4082E6D-4017-B9A8-0243-D1EE0D4D9A88}"/>
              </a:ext>
            </a:extLst>
          </p:cNvPr>
          <p:cNvSpPr>
            <a:spLocks noGrp="1"/>
          </p:cNvSpPr>
          <p:nvPr/>
        </p:nvSpPr>
        <p:spPr>
          <a:xfrm>
            <a:off x="17223443" y="12712701"/>
            <a:ext cx="5487114" cy="730250"/>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rgbClr val="005A83"/>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AF9D7A-5BEE-9245-944A-197F51D542D9}" type="slidenum">
              <a:rPr lang="en-US" smtClean="0"/>
              <a:pPr/>
              <a:t>11</a:t>
            </a:fld>
            <a:endParaRPr lang="en-US"/>
          </a:p>
        </p:txBody>
      </p:sp>
    </p:spTree>
    <p:extLst>
      <p:ext uri="{BB962C8B-B14F-4D97-AF65-F5344CB8AC3E}">
        <p14:creationId xmlns:p14="http://schemas.microsoft.com/office/powerpoint/2010/main" val="1720823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9C7FAA-29F0-49BA-9356-550EA9428220}"/>
              </a:ext>
            </a:extLst>
          </p:cNvPr>
          <p:cNvSpPr/>
          <p:nvPr/>
        </p:nvSpPr>
        <p:spPr>
          <a:xfrm>
            <a:off x="1586" y="8518091"/>
            <a:ext cx="24377650" cy="5334000"/>
          </a:xfrm>
          <a:prstGeom prst="rect">
            <a:avLst/>
          </a:pr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7200"/>
          </a:p>
        </p:txBody>
      </p:sp>
      <p:sp>
        <p:nvSpPr>
          <p:cNvPr id="5" name="Oval 4">
            <a:extLst>
              <a:ext uri="{FF2B5EF4-FFF2-40B4-BE49-F238E27FC236}">
                <a16:creationId xmlns:a16="http://schemas.microsoft.com/office/drawing/2014/main" id="{F73546B3-6004-4FC4-83EE-9D045ACABAF4}"/>
              </a:ext>
            </a:extLst>
          </p:cNvPr>
          <p:cNvSpPr/>
          <p:nvPr/>
        </p:nvSpPr>
        <p:spPr>
          <a:xfrm>
            <a:off x="6922507" y="11902520"/>
            <a:ext cx="10535808" cy="594280"/>
          </a:xfrm>
          <a:prstGeom prst="ellipse">
            <a:avLst/>
          </a:prstGeom>
          <a:gradFill flip="none" rotWithShape="1">
            <a:gsLst>
              <a:gs pos="0">
                <a:schemeClr val="tx1">
                  <a:lumMod val="0"/>
                  <a:alpha val="26000"/>
                </a:schemeClr>
              </a:gs>
              <a:gs pos="70000">
                <a:schemeClr val="bg1">
                  <a:alpha val="0"/>
                  <a:lumMod val="0"/>
                  <a:lumOff val="100000"/>
                </a:schemeClr>
              </a:gs>
            </a:gsLst>
            <a:path path="shape">
              <a:fillToRect l="50000" t="50000" r="50000" b="50000"/>
            </a:path>
            <a:tileRect/>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1828800">
              <a:defRPr/>
            </a:pPr>
            <a:endParaRPr lang="en-US" sz="3600" kern="0">
              <a:solidFill>
                <a:sysClr val="window" lastClr="FFFFFF"/>
              </a:solidFill>
              <a:latin typeface="Calibri"/>
            </a:endParaRPr>
          </a:p>
        </p:txBody>
      </p:sp>
      <p:grpSp>
        <p:nvGrpSpPr>
          <p:cNvPr id="6" name="Group 5">
            <a:extLst>
              <a:ext uri="{FF2B5EF4-FFF2-40B4-BE49-F238E27FC236}">
                <a16:creationId xmlns:a16="http://schemas.microsoft.com/office/drawing/2014/main" id="{A1354F45-4BC9-4F7B-8E85-BBF63D8A67C0}"/>
              </a:ext>
            </a:extLst>
          </p:cNvPr>
          <p:cNvGrpSpPr/>
          <p:nvPr/>
        </p:nvGrpSpPr>
        <p:grpSpPr>
          <a:xfrm>
            <a:off x="8585055" y="2548720"/>
            <a:ext cx="7210712" cy="9100700"/>
            <a:chOff x="3697288" y="414338"/>
            <a:chExt cx="4784725" cy="6038850"/>
          </a:xfrm>
          <a:scene3d>
            <a:camera prst="orthographicFront"/>
            <a:lightRig rig="threePt" dir="t"/>
          </a:scene3d>
        </p:grpSpPr>
        <p:sp>
          <p:nvSpPr>
            <p:cNvPr id="7" name="Freeform 15">
              <a:extLst>
                <a:ext uri="{FF2B5EF4-FFF2-40B4-BE49-F238E27FC236}">
                  <a16:creationId xmlns:a16="http://schemas.microsoft.com/office/drawing/2014/main" id="{51564054-6D8B-4D71-9DE4-5695057A5A42}"/>
                </a:ext>
              </a:extLst>
            </p:cNvPr>
            <p:cNvSpPr>
              <a:spLocks/>
            </p:cNvSpPr>
            <p:nvPr/>
          </p:nvSpPr>
          <p:spPr bwMode="auto">
            <a:xfrm>
              <a:off x="6154738" y="414338"/>
              <a:ext cx="2327275" cy="4789488"/>
            </a:xfrm>
            <a:custGeom>
              <a:avLst/>
              <a:gdLst>
                <a:gd name="T0" fmla="*/ 510 w 1466"/>
                <a:gd name="T1" fmla="*/ 10 h 3017"/>
                <a:gd name="T2" fmla="*/ 594 w 1466"/>
                <a:gd name="T3" fmla="*/ 75 h 3017"/>
                <a:gd name="T4" fmla="*/ 660 w 1466"/>
                <a:gd name="T5" fmla="*/ 191 h 3017"/>
                <a:gd name="T6" fmla="*/ 703 w 1466"/>
                <a:gd name="T7" fmla="*/ 351 h 3017"/>
                <a:gd name="T8" fmla="*/ 716 w 1466"/>
                <a:gd name="T9" fmla="*/ 545 h 3017"/>
                <a:gd name="T10" fmla="*/ 694 w 1466"/>
                <a:gd name="T11" fmla="*/ 753 h 3017"/>
                <a:gd name="T12" fmla="*/ 634 w 1466"/>
                <a:gd name="T13" fmla="*/ 925 h 3017"/>
                <a:gd name="T14" fmla="*/ 550 w 1466"/>
                <a:gd name="T15" fmla="*/ 1070 h 3017"/>
                <a:gd name="T16" fmla="*/ 466 w 1466"/>
                <a:gd name="T17" fmla="*/ 1192 h 3017"/>
                <a:gd name="T18" fmla="*/ 399 w 1466"/>
                <a:gd name="T19" fmla="*/ 1297 h 3017"/>
                <a:gd name="T20" fmla="*/ 370 w 1466"/>
                <a:gd name="T21" fmla="*/ 1389 h 3017"/>
                <a:gd name="T22" fmla="*/ 397 w 1466"/>
                <a:gd name="T23" fmla="*/ 1465 h 3017"/>
                <a:gd name="T24" fmla="*/ 462 w 1466"/>
                <a:gd name="T25" fmla="*/ 1506 h 3017"/>
                <a:gd name="T26" fmla="*/ 557 w 1466"/>
                <a:gd name="T27" fmla="*/ 1523 h 3017"/>
                <a:gd name="T28" fmla="*/ 674 w 1466"/>
                <a:gd name="T29" fmla="*/ 1525 h 3017"/>
                <a:gd name="T30" fmla="*/ 806 w 1466"/>
                <a:gd name="T31" fmla="*/ 1520 h 3017"/>
                <a:gd name="T32" fmla="*/ 944 w 1466"/>
                <a:gd name="T33" fmla="*/ 1520 h 3017"/>
                <a:gd name="T34" fmla="*/ 1083 w 1466"/>
                <a:gd name="T35" fmla="*/ 1532 h 3017"/>
                <a:gd name="T36" fmla="*/ 1216 w 1466"/>
                <a:gd name="T37" fmla="*/ 1569 h 3017"/>
                <a:gd name="T38" fmla="*/ 1331 w 1466"/>
                <a:gd name="T39" fmla="*/ 1647 h 3017"/>
                <a:gd name="T40" fmla="*/ 1413 w 1466"/>
                <a:gd name="T41" fmla="*/ 1756 h 3017"/>
                <a:gd name="T42" fmla="*/ 1458 w 1466"/>
                <a:gd name="T43" fmla="*/ 1883 h 3017"/>
                <a:gd name="T44" fmla="*/ 1464 w 1466"/>
                <a:gd name="T45" fmla="*/ 2016 h 3017"/>
                <a:gd name="T46" fmla="*/ 1427 w 1466"/>
                <a:gd name="T47" fmla="*/ 2143 h 3017"/>
                <a:gd name="T48" fmla="*/ 1346 w 1466"/>
                <a:gd name="T49" fmla="*/ 2249 h 3017"/>
                <a:gd name="T50" fmla="*/ 1361 w 1466"/>
                <a:gd name="T51" fmla="*/ 2264 h 3017"/>
                <a:gd name="T52" fmla="*/ 1395 w 1466"/>
                <a:gd name="T53" fmla="*/ 2309 h 3017"/>
                <a:gd name="T54" fmla="*/ 1428 w 1466"/>
                <a:gd name="T55" fmla="*/ 2385 h 3017"/>
                <a:gd name="T56" fmla="*/ 1447 w 1466"/>
                <a:gd name="T57" fmla="*/ 2495 h 3017"/>
                <a:gd name="T58" fmla="*/ 1438 w 1466"/>
                <a:gd name="T59" fmla="*/ 2599 h 3017"/>
                <a:gd name="T60" fmla="*/ 896 w 1466"/>
                <a:gd name="T61" fmla="*/ 2690 h 3017"/>
                <a:gd name="T62" fmla="*/ 936 w 1466"/>
                <a:gd name="T63" fmla="*/ 2767 h 3017"/>
                <a:gd name="T64" fmla="*/ 941 w 1466"/>
                <a:gd name="T65" fmla="*/ 2849 h 3017"/>
                <a:gd name="T66" fmla="*/ 906 w 1466"/>
                <a:gd name="T67" fmla="*/ 2933 h 3017"/>
                <a:gd name="T68" fmla="*/ 855 w 1466"/>
                <a:gd name="T69" fmla="*/ 2983 h 3017"/>
                <a:gd name="T70" fmla="*/ 775 w 1466"/>
                <a:gd name="T71" fmla="*/ 3014 h 3017"/>
                <a:gd name="T72" fmla="*/ 675 w 1466"/>
                <a:gd name="T73" fmla="*/ 3004 h 3017"/>
                <a:gd name="T74" fmla="*/ 592 w 1466"/>
                <a:gd name="T75" fmla="*/ 2946 h 3017"/>
                <a:gd name="T76" fmla="*/ 549 w 1466"/>
                <a:gd name="T77" fmla="*/ 2854 h 3017"/>
                <a:gd name="T78" fmla="*/ 556 w 1466"/>
                <a:gd name="T79" fmla="*/ 2752 h 3017"/>
                <a:gd name="T80" fmla="*/ 613 w 1466"/>
                <a:gd name="T81" fmla="*/ 2669 h 3017"/>
                <a:gd name="T82" fmla="*/ 0 w 1466"/>
                <a:gd name="T83" fmla="*/ 2599 h 3017"/>
                <a:gd name="T84" fmla="*/ 67 w 1466"/>
                <a:gd name="T85" fmla="*/ 2123 h 3017"/>
                <a:gd name="T86" fmla="*/ 140 w 1466"/>
                <a:gd name="T87" fmla="*/ 2132 h 3017"/>
                <a:gd name="T88" fmla="*/ 257 w 1466"/>
                <a:gd name="T89" fmla="*/ 2106 h 3017"/>
                <a:gd name="T90" fmla="*/ 350 w 1466"/>
                <a:gd name="T91" fmla="*/ 2035 h 3017"/>
                <a:gd name="T92" fmla="*/ 406 w 1466"/>
                <a:gd name="T93" fmla="*/ 1932 h 3017"/>
                <a:gd name="T94" fmla="*/ 415 w 1466"/>
                <a:gd name="T95" fmla="*/ 1817 h 3017"/>
                <a:gd name="T96" fmla="*/ 383 w 1466"/>
                <a:gd name="T97" fmla="*/ 1720 h 3017"/>
                <a:gd name="T98" fmla="*/ 300 w 1466"/>
                <a:gd name="T99" fmla="*/ 1627 h 3017"/>
                <a:gd name="T100" fmla="*/ 183 w 1466"/>
                <a:gd name="T101" fmla="*/ 1578 h 3017"/>
                <a:gd name="T102" fmla="*/ 101 w 1466"/>
                <a:gd name="T103" fmla="*/ 1578 h 3017"/>
                <a:gd name="T104" fmla="*/ 0 w 1466"/>
                <a:gd name="T105" fmla="*/ 1613 h 3017"/>
                <a:gd name="T106" fmla="*/ 82 w 1466"/>
                <a:gd name="T107" fmla="*/ 659 h 3017"/>
                <a:gd name="T108" fmla="*/ 172 w 1466"/>
                <a:gd name="T109" fmla="*/ 440 h 3017"/>
                <a:gd name="T110" fmla="*/ 213 w 1466"/>
                <a:gd name="T111" fmla="*/ 247 h 3017"/>
                <a:gd name="T112" fmla="*/ 255 w 1466"/>
                <a:gd name="T113" fmla="*/ 119 h 3017"/>
                <a:gd name="T114" fmla="*/ 315 w 1466"/>
                <a:gd name="T115" fmla="*/ 41 h 3017"/>
                <a:gd name="T116" fmla="*/ 406 w 1466"/>
                <a:gd name="T117" fmla="*/ 4 h 3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66" h="3017">
                  <a:moveTo>
                    <a:pt x="447" y="0"/>
                  </a:moveTo>
                  <a:lnTo>
                    <a:pt x="479" y="1"/>
                  </a:lnTo>
                  <a:lnTo>
                    <a:pt x="510" y="10"/>
                  </a:lnTo>
                  <a:lnTo>
                    <a:pt x="540" y="25"/>
                  </a:lnTo>
                  <a:lnTo>
                    <a:pt x="568" y="47"/>
                  </a:lnTo>
                  <a:lnTo>
                    <a:pt x="594" y="75"/>
                  </a:lnTo>
                  <a:lnTo>
                    <a:pt x="619" y="108"/>
                  </a:lnTo>
                  <a:lnTo>
                    <a:pt x="641" y="148"/>
                  </a:lnTo>
                  <a:lnTo>
                    <a:pt x="660" y="191"/>
                  </a:lnTo>
                  <a:lnTo>
                    <a:pt x="678" y="240"/>
                  </a:lnTo>
                  <a:lnTo>
                    <a:pt x="693" y="293"/>
                  </a:lnTo>
                  <a:lnTo>
                    <a:pt x="703" y="351"/>
                  </a:lnTo>
                  <a:lnTo>
                    <a:pt x="711" y="412"/>
                  </a:lnTo>
                  <a:lnTo>
                    <a:pt x="716" y="477"/>
                  </a:lnTo>
                  <a:lnTo>
                    <a:pt x="716" y="545"/>
                  </a:lnTo>
                  <a:lnTo>
                    <a:pt x="712" y="615"/>
                  </a:lnTo>
                  <a:lnTo>
                    <a:pt x="705" y="688"/>
                  </a:lnTo>
                  <a:lnTo>
                    <a:pt x="694" y="753"/>
                  </a:lnTo>
                  <a:lnTo>
                    <a:pt x="678" y="813"/>
                  </a:lnTo>
                  <a:lnTo>
                    <a:pt x="657" y="870"/>
                  </a:lnTo>
                  <a:lnTo>
                    <a:pt x="634" y="925"/>
                  </a:lnTo>
                  <a:lnTo>
                    <a:pt x="607" y="975"/>
                  </a:lnTo>
                  <a:lnTo>
                    <a:pt x="579" y="1024"/>
                  </a:lnTo>
                  <a:lnTo>
                    <a:pt x="550" y="1070"/>
                  </a:lnTo>
                  <a:lnTo>
                    <a:pt x="522" y="1113"/>
                  </a:lnTo>
                  <a:lnTo>
                    <a:pt x="493" y="1154"/>
                  </a:lnTo>
                  <a:lnTo>
                    <a:pt x="466" y="1192"/>
                  </a:lnTo>
                  <a:lnTo>
                    <a:pt x="441" y="1229"/>
                  </a:lnTo>
                  <a:lnTo>
                    <a:pt x="418" y="1264"/>
                  </a:lnTo>
                  <a:lnTo>
                    <a:pt x="399" y="1297"/>
                  </a:lnTo>
                  <a:lnTo>
                    <a:pt x="384" y="1329"/>
                  </a:lnTo>
                  <a:lnTo>
                    <a:pt x="375" y="1359"/>
                  </a:lnTo>
                  <a:lnTo>
                    <a:pt x="370" y="1389"/>
                  </a:lnTo>
                  <a:lnTo>
                    <a:pt x="373" y="1416"/>
                  </a:lnTo>
                  <a:lnTo>
                    <a:pt x="383" y="1444"/>
                  </a:lnTo>
                  <a:lnTo>
                    <a:pt x="397" y="1465"/>
                  </a:lnTo>
                  <a:lnTo>
                    <a:pt x="414" y="1482"/>
                  </a:lnTo>
                  <a:lnTo>
                    <a:pt x="436" y="1496"/>
                  </a:lnTo>
                  <a:lnTo>
                    <a:pt x="462" y="1506"/>
                  </a:lnTo>
                  <a:lnTo>
                    <a:pt x="490" y="1515"/>
                  </a:lnTo>
                  <a:lnTo>
                    <a:pt x="523" y="1519"/>
                  </a:lnTo>
                  <a:lnTo>
                    <a:pt x="557" y="1523"/>
                  </a:lnTo>
                  <a:lnTo>
                    <a:pt x="594" y="1525"/>
                  </a:lnTo>
                  <a:lnTo>
                    <a:pt x="634" y="1525"/>
                  </a:lnTo>
                  <a:lnTo>
                    <a:pt x="674" y="1525"/>
                  </a:lnTo>
                  <a:lnTo>
                    <a:pt x="717" y="1524"/>
                  </a:lnTo>
                  <a:lnTo>
                    <a:pt x="761" y="1521"/>
                  </a:lnTo>
                  <a:lnTo>
                    <a:pt x="806" y="1520"/>
                  </a:lnTo>
                  <a:lnTo>
                    <a:pt x="852" y="1519"/>
                  </a:lnTo>
                  <a:lnTo>
                    <a:pt x="898" y="1519"/>
                  </a:lnTo>
                  <a:lnTo>
                    <a:pt x="944" y="1520"/>
                  </a:lnTo>
                  <a:lnTo>
                    <a:pt x="992" y="1521"/>
                  </a:lnTo>
                  <a:lnTo>
                    <a:pt x="1037" y="1526"/>
                  </a:lnTo>
                  <a:lnTo>
                    <a:pt x="1083" y="1532"/>
                  </a:lnTo>
                  <a:lnTo>
                    <a:pt x="1127" y="1541"/>
                  </a:lnTo>
                  <a:lnTo>
                    <a:pt x="1171" y="1551"/>
                  </a:lnTo>
                  <a:lnTo>
                    <a:pt x="1216" y="1569"/>
                  </a:lnTo>
                  <a:lnTo>
                    <a:pt x="1258" y="1591"/>
                  </a:lnTo>
                  <a:lnTo>
                    <a:pt x="1297" y="1617"/>
                  </a:lnTo>
                  <a:lnTo>
                    <a:pt x="1331" y="1647"/>
                  </a:lnTo>
                  <a:lnTo>
                    <a:pt x="1362" y="1681"/>
                  </a:lnTo>
                  <a:lnTo>
                    <a:pt x="1390" y="1717"/>
                  </a:lnTo>
                  <a:lnTo>
                    <a:pt x="1413" y="1756"/>
                  </a:lnTo>
                  <a:lnTo>
                    <a:pt x="1432" y="1796"/>
                  </a:lnTo>
                  <a:lnTo>
                    <a:pt x="1447" y="1839"/>
                  </a:lnTo>
                  <a:lnTo>
                    <a:pt x="1458" y="1883"/>
                  </a:lnTo>
                  <a:lnTo>
                    <a:pt x="1464" y="1927"/>
                  </a:lnTo>
                  <a:lnTo>
                    <a:pt x="1466" y="1972"/>
                  </a:lnTo>
                  <a:lnTo>
                    <a:pt x="1464" y="2016"/>
                  </a:lnTo>
                  <a:lnTo>
                    <a:pt x="1456" y="2059"/>
                  </a:lnTo>
                  <a:lnTo>
                    <a:pt x="1444" y="2101"/>
                  </a:lnTo>
                  <a:lnTo>
                    <a:pt x="1427" y="2143"/>
                  </a:lnTo>
                  <a:lnTo>
                    <a:pt x="1405" y="2181"/>
                  </a:lnTo>
                  <a:lnTo>
                    <a:pt x="1379" y="2217"/>
                  </a:lnTo>
                  <a:lnTo>
                    <a:pt x="1346" y="2249"/>
                  </a:lnTo>
                  <a:lnTo>
                    <a:pt x="1349" y="2251"/>
                  </a:lnTo>
                  <a:lnTo>
                    <a:pt x="1353" y="2256"/>
                  </a:lnTo>
                  <a:lnTo>
                    <a:pt x="1361" y="2264"/>
                  </a:lnTo>
                  <a:lnTo>
                    <a:pt x="1372" y="2275"/>
                  </a:lnTo>
                  <a:lnTo>
                    <a:pt x="1382" y="2290"/>
                  </a:lnTo>
                  <a:lnTo>
                    <a:pt x="1395" y="2309"/>
                  </a:lnTo>
                  <a:lnTo>
                    <a:pt x="1406" y="2331"/>
                  </a:lnTo>
                  <a:lnTo>
                    <a:pt x="1418" y="2356"/>
                  </a:lnTo>
                  <a:lnTo>
                    <a:pt x="1428" y="2385"/>
                  </a:lnTo>
                  <a:lnTo>
                    <a:pt x="1438" y="2419"/>
                  </a:lnTo>
                  <a:lnTo>
                    <a:pt x="1443" y="2454"/>
                  </a:lnTo>
                  <a:lnTo>
                    <a:pt x="1447" y="2495"/>
                  </a:lnTo>
                  <a:lnTo>
                    <a:pt x="1446" y="2539"/>
                  </a:lnTo>
                  <a:lnTo>
                    <a:pt x="1443" y="2570"/>
                  </a:lnTo>
                  <a:lnTo>
                    <a:pt x="1438" y="2599"/>
                  </a:lnTo>
                  <a:lnTo>
                    <a:pt x="795" y="2599"/>
                  </a:lnTo>
                  <a:lnTo>
                    <a:pt x="875" y="2669"/>
                  </a:lnTo>
                  <a:lnTo>
                    <a:pt x="896" y="2690"/>
                  </a:lnTo>
                  <a:lnTo>
                    <a:pt x="913" y="2714"/>
                  </a:lnTo>
                  <a:lnTo>
                    <a:pt x="927" y="2740"/>
                  </a:lnTo>
                  <a:lnTo>
                    <a:pt x="936" y="2767"/>
                  </a:lnTo>
                  <a:lnTo>
                    <a:pt x="942" y="2796"/>
                  </a:lnTo>
                  <a:lnTo>
                    <a:pt x="943" y="2817"/>
                  </a:lnTo>
                  <a:lnTo>
                    <a:pt x="941" y="2849"/>
                  </a:lnTo>
                  <a:lnTo>
                    <a:pt x="934" y="2879"/>
                  </a:lnTo>
                  <a:lnTo>
                    <a:pt x="921" y="2907"/>
                  </a:lnTo>
                  <a:lnTo>
                    <a:pt x="906" y="2933"/>
                  </a:lnTo>
                  <a:lnTo>
                    <a:pt x="885" y="2958"/>
                  </a:lnTo>
                  <a:lnTo>
                    <a:pt x="878" y="2965"/>
                  </a:lnTo>
                  <a:lnTo>
                    <a:pt x="855" y="2983"/>
                  </a:lnTo>
                  <a:lnTo>
                    <a:pt x="830" y="2997"/>
                  </a:lnTo>
                  <a:lnTo>
                    <a:pt x="802" y="3009"/>
                  </a:lnTo>
                  <a:lnTo>
                    <a:pt x="775" y="3014"/>
                  </a:lnTo>
                  <a:lnTo>
                    <a:pt x="745" y="3017"/>
                  </a:lnTo>
                  <a:lnTo>
                    <a:pt x="709" y="3013"/>
                  </a:lnTo>
                  <a:lnTo>
                    <a:pt x="675" y="3004"/>
                  </a:lnTo>
                  <a:lnTo>
                    <a:pt x="644" y="2990"/>
                  </a:lnTo>
                  <a:lnTo>
                    <a:pt x="616" y="2970"/>
                  </a:lnTo>
                  <a:lnTo>
                    <a:pt x="592" y="2946"/>
                  </a:lnTo>
                  <a:lnTo>
                    <a:pt x="572" y="2918"/>
                  </a:lnTo>
                  <a:lnTo>
                    <a:pt x="559" y="2887"/>
                  </a:lnTo>
                  <a:lnTo>
                    <a:pt x="549" y="2854"/>
                  </a:lnTo>
                  <a:lnTo>
                    <a:pt x="546" y="2819"/>
                  </a:lnTo>
                  <a:lnTo>
                    <a:pt x="548" y="2786"/>
                  </a:lnTo>
                  <a:lnTo>
                    <a:pt x="556" y="2752"/>
                  </a:lnTo>
                  <a:lnTo>
                    <a:pt x="570" y="2722"/>
                  </a:lnTo>
                  <a:lnTo>
                    <a:pt x="589" y="2694"/>
                  </a:lnTo>
                  <a:lnTo>
                    <a:pt x="613" y="2669"/>
                  </a:lnTo>
                  <a:lnTo>
                    <a:pt x="626" y="2658"/>
                  </a:lnTo>
                  <a:lnTo>
                    <a:pt x="626" y="2599"/>
                  </a:lnTo>
                  <a:lnTo>
                    <a:pt x="0" y="2599"/>
                  </a:lnTo>
                  <a:lnTo>
                    <a:pt x="0" y="2095"/>
                  </a:lnTo>
                  <a:lnTo>
                    <a:pt x="32" y="2111"/>
                  </a:lnTo>
                  <a:lnTo>
                    <a:pt x="67" y="2123"/>
                  </a:lnTo>
                  <a:lnTo>
                    <a:pt x="102" y="2130"/>
                  </a:lnTo>
                  <a:lnTo>
                    <a:pt x="139" y="2132"/>
                  </a:lnTo>
                  <a:lnTo>
                    <a:pt x="140" y="2132"/>
                  </a:lnTo>
                  <a:lnTo>
                    <a:pt x="181" y="2129"/>
                  </a:lnTo>
                  <a:lnTo>
                    <a:pt x="220" y="2121"/>
                  </a:lnTo>
                  <a:lnTo>
                    <a:pt x="257" y="2106"/>
                  </a:lnTo>
                  <a:lnTo>
                    <a:pt x="292" y="2087"/>
                  </a:lnTo>
                  <a:lnTo>
                    <a:pt x="323" y="2063"/>
                  </a:lnTo>
                  <a:lnTo>
                    <a:pt x="350" y="2035"/>
                  </a:lnTo>
                  <a:lnTo>
                    <a:pt x="374" y="2004"/>
                  </a:lnTo>
                  <a:lnTo>
                    <a:pt x="392" y="1971"/>
                  </a:lnTo>
                  <a:lnTo>
                    <a:pt x="406" y="1932"/>
                  </a:lnTo>
                  <a:lnTo>
                    <a:pt x="414" y="1893"/>
                  </a:lnTo>
                  <a:lnTo>
                    <a:pt x="418" y="1853"/>
                  </a:lnTo>
                  <a:lnTo>
                    <a:pt x="415" y="1817"/>
                  </a:lnTo>
                  <a:lnTo>
                    <a:pt x="408" y="1784"/>
                  </a:lnTo>
                  <a:lnTo>
                    <a:pt x="398" y="1750"/>
                  </a:lnTo>
                  <a:lnTo>
                    <a:pt x="383" y="1720"/>
                  </a:lnTo>
                  <a:lnTo>
                    <a:pt x="360" y="1684"/>
                  </a:lnTo>
                  <a:lnTo>
                    <a:pt x="332" y="1653"/>
                  </a:lnTo>
                  <a:lnTo>
                    <a:pt x="300" y="1627"/>
                  </a:lnTo>
                  <a:lnTo>
                    <a:pt x="264" y="1605"/>
                  </a:lnTo>
                  <a:lnTo>
                    <a:pt x="225" y="1588"/>
                  </a:lnTo>
                  <a:lnTo>
                    <a:pt x="183" y="1578"/>
                  </a:lnTo>
                  <a:lnTo>
                    <a:pt x="139" y="1575"/>
                  </a:lnTo>
                  <a:lnTo>
                    <a:pt x="138" y="1575"/>
                  </a:lnTo>
                  <a:lnTo>
                    <a:pt x="101" y="1578"/>
                  </a:lnTo>
                  <a:lnTo>
                    <a:pt x="65" y="1585"/>
                  </a:lnTo>
                  <a:lnTo>
                    <a:pt x="32" y="1597"/>
                  </a:lnTo>
                  <a:lnTo>
                    <a:pt x="0" y="1613"/>
                  </a:lnTo>
                  <a:lnTo>
                    <a:pt x="0" y="791"/>
                  </a:lnTo>
                  <a:lnTo>
                    <a:pt x="42" y="727"/>
                  </a:lnTo>
                  <a:lnTo>
                    <a:pt x="82" y="659"/>
                  </a:lnTo>
                  <a:lnTo>
                    <a:pt x="116" y="589"/>
                  </a:lnTo>
                  <a:lnTo>
                    <a:pt x="147" y="515"/>
                  </a:lnTo>
                  <a:lnTo>
                    <a:pt x="172" y="440"/>
                  </a:lnTo>
                  <a:lnTo>
                    <a:pt x="189" y="363"/>
                  </a:lnTo>
                  <a:lnTo>
                    <a:pt x="202" y="301"/>
                  </a:lnTo>
                  <a:lnTo>
                    <a:pt x="213" y="247"/>
                  </a:lnTo>
                  <a:lnTo>
                    <a:pt x="226" y="198"/>
                  </a:lnTo>
                  <a:lnTo>
                    <a:pt x="240" y="156"/>
                  </a:lnTo>
                  <a:lnTo>
                    <a:pt x="255" y="119"/>
                  </a:lnTo>
                  <a:lnTo>
                    <a:pt x="272" y="89"/>
                  </a:lnTo>
                  <a:lnTo>
                    <a:pt x="292" y="62"/>
                  </a:lnTo>
                  <a:lnTo>
                    <a:pt x="315" y="41"/>
                  </a:lnTo>
                  <a:lnTo>
                    <a:pt x="341" y="25"/>
                  </a:lnTo>
                  <a:lnTo>
                    <a:pt x="371" y="12"/>
                  </a:lnTo>
                  <a:lnTo>
                    <a:pt x="406" y="4"/>
                  </a:lnTo>
                  <a:lnTo>
                    <a:pt x="447" y="0"/>
                  </a:lnTo>
                  <a:close/>
                </a:path>
              </a:pathLst>
            </a:custGeom>
            <a:gradFill flip="none" rotWithShape="1">
              <a:gsLst>
                <a:gs pos="100000">
                  <a:schemeClr val="accent2">
                    <a:lumMod val="65000"/>
                  </a:schemeClr>
                </a:gs>
                <a:gs pos="0">
                  <a:schemeClr val="accent2">
                    <a:lumMod val="96000"/>
                  </a:schemeClr>
                </a:gs>
              </a:gsLst>
              <a:lin ang="13500000" scaled="1"/>
              <a:tileRect/>
            </a:gradFill>
            <a:ln w="38100">
              <a:solidFill>
                <a:schemeClr val="accent2"/>
              </a:solidFill>
              <a:prstDash val="solid"/>
              <a:round/>
              <a:headEnd/>
              <a:tailEnd/>
            </a:ln>
            <a:sp3d prstMaterial="matte">
              <a:bevelB w="0" h="2540000"/>
            </a:sp3d>
          </p:spPr>
          <p:txBody>
            <a:bodyPr vert="horz" wrap="square" lIns="182880" tIns="91440" rIns="182880" bIns="91440" numCol="1" anchor="t" anchorCtr="0" compatLnSpc="1">
              <a:prstTxWarp prst="textNoShape">
                <a:avLst/>
              </a:prstTxWarp>
            </a:bodyPr>
            <a:lstStyle/>
            <a:p>
              <a:endParaRPr lang="en-IN" sz="7200"/>
            </a:p>
          </p:txBody>
        </p:sp>
        <p:sp>
          <p:nvSpPr>
            <p:cNvPr id="8" name="Freeform 16">
              <a:extLst>
                <a:ext uri="{FF2B5EF4-FFF2-40B4-BE49-F238E27FC236}">
                  <a16:creationId xmlns:a16="http://schemas.microsoft.com/office/drawing/2014/main" id="{E8CFE54B-CD15-4275-BECF-7220E1D83CDF}"/>
                </a:ext>
              </a:extLst>
            </p:cNvPr>
            <p:cNvSpPr>
              <a:spLocks/>
            </p:cNvSpPr>
            <p:nvPr/>
          </p:nvSpPr>
          <p:spPr bwMode="auto">
            <a:xfrm>
              <a:off x="3697288" y="4002088"/>
              <a:ext cx="2328863" cy="2451100"/>
            </a:xfrm>
            <a:custGeom>
              <a:avLst/>
              <a:gdLst>
                <a:gd name="T0" fmla="*/ 722 w 1467"/>
                <a:gd name="T1" fmla="*/ 0 h 1544"/>
                <a:gd name="T2" fmla="*/ 791 w 1467"/>
                <a:gd name="T3" fmla="*/ 13 h 1544"/>
                <a:gd name="T4" fmla="*/ 850 w 1467"/>
                <a:gd name="T5" fmla="*/ 47 h 1544"/>
                <a:gd name="T6" fmla="*/ 894 w 1467"/>
                <a:gd name="T7" fmla="*/ 99 h 1544"/>
                <a:gd name="T8" fmla="*/ 917 w 1467"/>
                <a:gd name="T9" fmla="*/ 162 h 1544"/>
                <a:gd name="T10" fmla="*/ 918 w 1467"/>
                <a:gd name="T11" fmla="*/ 231 h 1544"/>
                <a:gd name="T12" fmla="*/ 896 w 1467"/>
                <a:gd name="T13" fmla="*/ 295 h 1544"/>
                <a:gd name="T14" fmla="*/ 853 w 1467"/>
                <a:gd name="T15" fmla="*/ 347 h 1544"/>
                <a:gd name="T16" fmla="*/ 841 w 1467"/>
                <a:gd name="T17" fmla="*/ 418 h 1544"/>
                <a:gd name="T18" fmla="*/ 1467 w 1467"/>
                <a:gd name="T19" fmla="*/ 922 h 1544"/>
                <a:gd name="T20" fmla="*/ 1400 w 1467"/>
                <a:gd name="T21" fmla="*/ 894 h 1544"/>
                <a:gd name="T22" fmla="*/ 1327 w 1467"/>
                <a:gd name="T23" fmla="*/ 885 h 1544"/>
                <a:gd name="T24" fmla="*/ 1285 w 1467"/>
                <a:gd name="T25" fmla="*/ 888 h 1544"/>
                <a:gd name="T26" fmla="*/ 1209 w 1467"/>
                <a:gd name="T27" fmla="*/ 911 h 1544"/>
                <a:gd name="T28" fmla="*/ 1143 w 1467"/>
                <a:gd name="T29" fmla="*/ 954 h 1544"/>
                <a:gd name="T30" fmla="*/ 1092 w 1467"/>
                <a:gd name="T31" fmla="*/ 1013 h 1544"/>
                <a:gd name="T32" fmla="*/ 1060 w 1467"/>
                <a:gd name="T33" fmla="*/ 1084 h 1544"/>
                <a:gd name="T34" fmla="*/ 1049 w 1467"/>
                <a:gd name="T35" fmla="*/ 1164 h 1544"/>
                <a:gd name="T36" fmla="*/ 1064 w 1467"/>
                <a:gd name="T37" fmla="*/ 1252 h 1544"/>
                <a:gd name="T38" fmla="*/ 1103 w 1467"/>
                <a:gd name="T39" fmla="*/ 1328 h 1544"/>
                <a:gd name="T40" fmla="*/ 1163 w 1467"/>
                <a:gd name="T41" fmla="*/ 1388 h 1544"/>
                <a:gd name="T42" fmla="*/ 1239 w 1467"/>
                <a:gd name="T43" fmla="*/ 1427 h 1544"/>
                <a:gd name="T44" fmla="*/ 1327 w 1467"/>
                <a:gd name="T45" fmla="*/ 1442 h 1544"/>
                <a:gd name="T46" fmla="*/ 1365 w 1467"/>
                <a:gd name="T47" fmla="*/ 1439 h 1544"/>
                <a:gd name="T48" fmla="*/ 1434 w 1467"/>
                <a:gd name="T49" fmla="*/ 1420 h 1544"/>
                <a:gd name="T50" fmla="*/ 1467 w 1467"/>
                <a:gd name="T51" fmla="*/ 1544 h 1544"/>
                <a:gd name="T52" fmla="*/ 1418 w 1467"/>
                <a:gd name="T53" fmla="*/ 1544 h 1544"/>
                <a:gd name="T54" fmla="*/ 1290 w 1467"/>
                <a:gd name="T55" fmla="*/ 1542 h 1544"/>
                <a:gd name="T56" fmla="*/ 1179 w 1467"/>
                <a:gd name="T57" fmla="*/ 1537 h 1544"/>
                <a:gd name="T58" fmla="*/ 1087 w 1467"/>
                <a:gd name="T59" fmla="*/ 1530 h 1544"/>
                <a:gd name="T60" fmla="*/ 1017 w 1467"/>
                <a:gd name="T61" fmla="*/ 1522 h 1544"/>
                <a:gd name="T62" fmla="*/ 974 w 1467"/>
                <a:gd name="T63" fmla="*/ 1517 h 1544"/>
                <a:gd name="T64" fmla="*/ 958 w 1467"/>
                <a:gd name="T65" fmla="*/ 1515 h 1544"/>
                <a:gd name="T66" fmla="*/ 945 w 1467"/>
                <a:gd name="T67" fmla="*/ 1511 h 1544"/>
                <a:gd name="T68" fmla="*/ 910 w 1467"/>
                <a:gd name="T69" fmla="*/ 1500 h 1544"/>
                <a:gd name="T70" fmla="*/ 861 w 1467"/>
                <a:gd name="T71" fmla="*/ 1481 h 1544"/>
                <a:gd name="T72" fmla="*/ 808 w 1467"/>
                <a:gd name="T73" fmla="*/ 1453 h 1544"/>
                <a:gd name="T74" fmla="*/ 758 w 1467"/>
                <a:gd name="T75" fmla="*/ 1417 h 1544"/>
                <a:gd name="T76" fmla="*/ 717 w 1467"/>
                <a:gd name="T77" fmla="*/ 1372 h 1544"/>
                <a:gd name="T78" fmla="*/ 0 w 1467"/>
                <a:gd name="T79" fmla="*/ 1319 h 1544"/>
                <a:gd name="T80" fmla="*/ 671 w 1467"/>
                <a:gd name="T81" fmla="*/ 418 h 1544"/>
                <a:gd name="T82" fmla="*/ 568 w 1467"/>
                <a:gd name="T83" fmla="*/ 324 h 1544"/>
                <a:gd name="T84" fmla="*/ 535 w 1467"/>
                <a:gd name="T85" fmla="*/ 266 h 1544"/>
                <a:gd name="T86" fmla="*/ 523 w 1467"/>
                <a:gd name="T87" fmla="*/ 200 h 1544"/>
                <a:gd name="T88" fmla="*/ 536 w 1467"/>
                <a:gd name="T89" fmla="*/ 131 h 1544"/>
                <a:gd name="T90" fmla="*/ 569 w 1467"/>
                <a:gd name="T91" fmla="*/ 72 h 1544"/>
                <a:gd name="T92" fmla="*/ 621 w 1467"/>
                <a:gd name="T93" fmla="*/ 28 h 1544"/>
                <a:gd name="T94" fmla="*/ 686 w 1467"/>
                <a:gd name="T95" fmla="*/ 4 h 1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67" h="1544">
                  <a:moveTo>
                    <a:pt x="722" y="0"/>
                  </a:moveTo>
                  <a:lnTo>
                    <a:pt x="722" y="0"/>
                  </a:lnTo>
                  <a:lnTo>
                    <a:pt x="758" y="4"/>
                  </a:lnTo>
                  <a:lnTo>
                    <a:pt x="791" y="13"/>
                  </a:lnTo>
                  <a:lnTo>
                    <a:pt x="822" y="27"/>
                  </a:lnTo>
                  <a:lnTo>
                    <a:pt x="850" y="47"/>
                  </a:lnTo>
                  <a:lnTo>
                    <a:pt x="873" y="71"/>
                  </a:lnTo>
                  <a:lnTo>
                    <a:pt x="894" y="99"/>
                  </a:lnTo>
                  <a:lnTo>
                    <a:pt x="908" y="129"/>
                  </a:lnTo>
                  <a:lnTo>
                    <a:pt x="917" y="162"/>
                  </a:lnTo>
                  <a:lnTo>
                    <a:pt x="920" y="198"/>
                  </a:lnTo>
                  <a:lnTo>
                    <a:pt x="918" y="231"/>
                  </a:lnTo>
                  <a:lnTo>
                    <a:pt x="910" y="265"/>
                  </a:lnTo>
                  <a:lnTo>
                    <a:pt x="896" y="295"/>
                  </a:lnTo>
                  <a:lnTo>
                    <a:pt x="878" y="322"/>
                  </a:lnTo>
                  <a:lnTo>
                    <a:pt x="853" y="347"/>
                  </a:lnTo>
                  <a:lnTo>
                    <a:pt x="841" y="359"/>
                  </a:lnTo>
                  <a:lnTo>
                    <a:pt x="841" y="418"/>
                  </a:lnTo>
                  <a:lnTo>
                    <a:pt x="1467" y="418"/>
                  </a:lnTo>
                  <a:lnTo>
                    <a:pt x="1467" y="922"/>
                  </a:lnTo>
                  <a:lnTo>
                    <a:pt x="1434" y="906"/>
                  </a:lnTo>
                  <a:lnTo>
                    <a:pt x="1400" y="894"/>
                  </a:lnTo>
                  <a:lnTo>
                    <a:pt x="1364" y="887"/>
                  </a:lnTo>
                  <a:lnTo>
                    <a:pt x="1327" y="885"/>
                  </a:lnTo>
                  <a:lnTo>
                    <a:pt x="1326" y="885"/>
                  </a:lnTo>
                  <a:lnTo>
                    <a:pt x="1285" y="888"/>
                  </a:lnTo>
                  <a:lnTo>
                    <a:pt x="1246" y="896"/>
                  </a:lnTo>
                  <a:lnTo>
                    <a:pt x="1209" y="911"/>
                  </a:lnTo>
                  <a:lnTo>
                    <a:pt x="1174" y="930"/>
                  </a:lnTo>
                  <a:lnTo>
                    <a:pt x="1143" y="954"/>
                  </a:lnTo>
                  <a:lnTo>
                    <a:pt x="1117" y="982"/>
                  </a:lnTo>
                  <a:lnTo>
                    <a:pt x="1092" y="1013"/>
                  </a:lnTo>
                  <a:lnTo>
                    <a:pt x="1074" y="1046"/>
                  </a:lnTo>
                  <a:lnTo>
                    <a:pt x="1060" y="1084"/>
                  </a:lnTo>
                  <a:lnTo>
                    <a:pt x="1052" y="1124"/>
                  </a:lnTo>
                  <a:lnTo>
                    <a:pt x="1049" y="1164"/>
                  </a:lnTo>
                  <a:lnTo>
                    <a:pt x="1052" y="1209"/>
                  </a:lnTo>
                  <a:lnTo>
                    <a:pt x="1064" y="1252"/>
                  </a:lnTo>
                  <a:lnTo>
                    <a:pt x="1080" y="1292"/>
                  </a:lnTo>
                  <a:lnTo>
                    <a:pt x="1103" y="1328"/>
                  </a:lnTo>
                  <a:lnTo>
                    <a:pt x="1131" y="1360"/>
                  </a:lnTo>
                  <a:lnTo>
                    <a:pt x="1163" y="1388"/>
                  </a:lnTo>
                  <a:lnTo>
                    <a:pt x="1200" y="1411"/>
                  </a:lnTo>
                  <a:lnTo>
                    <a:pt x="1239" y="1427"/>
                  </a:lnTo>
                  <a:lnTo>
                    <a:pt x="1282" y="1438"/>
                  </a:lnTo>
                  <a:lnTo>
                    <a:pt x="1327" y="1442"/>
                  </a:lnTo>
                  <a:lnTo>
                    <a:pt x="1328" y="1442"/>
                  </a:lnTo>
                  <a:lnTo>
                    <a:pt x="1365" y="1439"/>
                  </a:lnTo>
                  <a:lnTo>
                    <a:pt x="1401" y="1432"/>
                  </a:lnTo>
                  <a:lnTo>
                    <a:pt x="1434" y="1420"/>
                  </a:lnTo>
                  <a:lnTo>
                    <a:pt x="1467" y="1404"/>
                  </a:lnTo>
                  <a:lnTo>
                    <a:pt x="1467" y="1544"/>
                  </a:lnTo>
                  <a:lnTo>
                    <a:pt x="1440" y="1544"/>
                  </a:lnTo>
                  <a:lnTo>
                    <a:pt x="1418" y="1544"/>
                  </a:lnTo>
                  <a:lnTo>
                    <a:pt x="1352" y="1544"/>
                  </a:lnTo>
                  <a:lnTo>
                    <a:pt x="1290" y="1542"/>
                  </a:lnTo>
                  <a:lnTo>
                    <a:pt x="1232" y="1539"/>
                  </a:lnTo>
                  <a:lnTo>
                    <a:pt x="1179" y="1537"/>
                  </a:lnTo>
                  <a:lnTo>
                    <a:pt x="1131" y="1534"/>
                  </a:lnTo>
                  <a:lnTo>
                    <a:pt x="1087" y="1530"/>
                  </a:lnTo>
                  <a:lnTo>
                    <a:pt x="1049" y="1526"/>
                  </a:lnTo>
                  <a:lnTo>
                    <a:pt x="1017" y="1522"/>
                  </a:lnTo>
                  <a:lnTo>
                    <a:pt x="992" y="1520"/>
                  </a:lnTo>
                  <a:lnTo>
                    <a:pt x="974" y="1517"/>
                  </a:lnTo>
                  <a:lnTo>
                    <a:pt x="962" y="1515"/>
                  </a:lnTo>
                  <a:lnTo>
                    <a:pt x="958" y="1515"/>
                  </a:lnTo>
                  <a:lnTo>
                    <a:pt x="955" y="1514"/>
                  </a:lnTo>
                  <a:lnTo>
                    <a:pt x="945" y="1511"/>
                  </a:lnTo>
                  <a:lnTo>
                    <a:pt x="930" y="1506"/>
                  </a:lnTo>
                  <a:lnTo>
                    <a:pt x="910" y="1500"/>
                  </a:lnTo>
                  <a:lnTo>
                    <a:pt x="887" y="1491"/>
                  </a:lnTo>
                  <a:lnTo>
                    <a:pt x="861" y="1481"/>
                  </a:lnTo>
                  <a:lnTo>
                    <a:pt x="835" y="1468"/>
                  </a:lnTo>
                  <a:lnTo>
                    <a:pt x="808" y="1453"/>
                  </a:lnTo>
                  <a:lnTo>
                    <a:pt x="782" y="1437"/>
                  </a:lnTo>
                  <a:lnTo>
                    <a:pt x="758" y="1417"/>
                  </a:lnTo>
                  <a:lnTo>
                    <a:pt x="736" y="1395"/>
                  </a:lnTo>
                  <a:lnTo>
                    <a:pt x="717" y="1372"/>
                  </a:lnTo>
                  <a:lnTo>
                    <a:pt x="703" y="1345"/>
                  </a:lnTo>
                  <a:lnTo>
                    <a:pt x="0" y="1319"/>
                  </a:lnTo>
                  <a:lnTo>
                    <a:pt x="2" y="418"/>
                  </a:lnTo>
                  <a:lnTo>
                    <a:pt x="671" y="418"/>
                  </a:lnTo>
                  <a:lnTo>
                    <a:pt x="591" y="348"/>
                  </a:lnTo>
                  <a:lnTo>
                    <a:pt x="568" y="324"/>
                  </a:lnTo>
                  <a:lnTo>
                    <a:pt x="548" y="296"/>
                  </a:lnTo>
                  <a:lnTo>
                    <a:pt x="535" y="266"/>
                  </a:lnTo>
                  <a:lnTo>
                    <a:pt x="527" y="234"/>
                  </a:lnTo>
                  <a:lnTo>
                    <a:pt x="523" y="200"/>
                  </a:lnTo>
                  <a:lnTo>
                    <a:pt x="527" y="164"/>
                  </a:lnTo>
                  <a:lnTo>
                    <a:pt x="536" y="131"/>
                  </a:lnTo>
                  <a:lnTo>
                    <a:pt x="550" y="100"/>
                  </a:lnTo>
                  <a:lnTo>
                    <a:pt x="569" y="72"/>
                  </a:lnTo>
                  <a:lnTo>
                    <a:pt x="594" y="48"/>
                  </a:lnTo>
                  <a:lnTo>
                    <a:pt x="621" y="28"/>
                  </a:lnTo>
                  <a:lnTo>
                    <a:pt x="652" y="13"/>
                  </a:lnTo>
                  <a:lnTo>
                    <a:pt x="686" y="4"/>
                  </a:lnTo>
                  <a:lnTo>
                    <a:pt x="722" y="0"/>
                  </a:lnTo>
                  <a:close/>
                </a:path>
              </a:pathLst>
            </a:custGeom>
            <a:gradFill flip="none" rotWithShape="1">
              <a:gsLst>
                <a:gs pos="100000">
                  <a:schemeClr val="accent4">
                    <a:lumMod val="90000"/>
                  </a:schemeClr>
                </a:gs>
                <a:gs pos="0">
                  <a:schemeClr val="accent4">
                    <a:lumMod val="67000"/>
                    <a:lumOff val="33000"/>
                  </a:schemeClr>
                </a:gs>
              </a:gsLst>
              <a:lin ang="10800000" scaled="1"/>
              <a:tileRect/>
            </a:gradFill>
            <a:ln w="28575">
              <a:solidFill>
                <a:schemeClr val="accent4"/>
              </a:solidFill>
              <a:prstDash val="solid"/>
              <a:round/>
              <a:headEnd/>
              <a:tailEnd/>
            </a:ln>
            <a:sp3d prstMaterial="matte">
              <a:bevelB w="0" h="2540000"/>
            </a:sp3d>
          </p:spPr>
          <p:txBody>
            <a:bodyPr vert="horz" wrap="square" lIns="182880" tIns="91440" rIns="182880" bIns="91440" numCol="1" anchor="t" anchorCtr="0" compatLnSpc="1">
              <a:prstTxWarp prst="textNoShape">
                <a:avLst/>
              </a:prstTxWarp>
            </a:bodyPr>
            <a:lstStyle/>
            <a:p>
              <a:endParaRPr lang="en-IN" sz="7200"/>
            </a:p>
          </p:txBody>
        </p:sp>
        <p:sp>
          <p:nvSpPr>
            <p:cNvPr id="9" name="Freeform 17">
              <a:extLst>
                <a:ext uri="{FF2B5EF4-FFF2-40B4-BE49-F238E27FC236}">
                  <a16:creationId xmlns:a16="http://schemas.microsoft.com/office/drawing/2014/main" id="{4BF270E0-5FD9-4CD5-823C-8A6BA4F51357}"/>
                </a:ext>
              </a:extLst>
            </p:cNvPr>
            <p:cNvSpPr>
              <a:spLocks/>
            </p:cNvSpPr>
            <p:nvPr/>
          </p:nvSpPr>
          <p:spPr bwMode="auto">
            <a:xfrm>
              <a:off x="3700463" y="1825626"/>
              <a:ext cx="2990850" cy="2714625"/>
            </a:xfrm>
            <a:custGeom>
              <a:avLst/>
              <a:gdLst>
                <a:gd name="T0" fmla="*/ 1465 w 1884"/>
                <a:gd name="T1" fmla="*/ 914 h 1710"/>
                <a:gd name="T2" fmla="*/ 1542 w 1884"/>
                <a:gd name="T3" fmla="*/ 826 h 1710"/>
                <a:gd name="T4" fmla="*/ 1573 w 1884"/>
                <a:gd name="T5" fmla="*/ 800 h 1710"/>
                <a:gd name="T6" fmla="*/ 1625 w 1884"/>
                <a:gd name="T7" fmla="*/ 774 h 1710"/>
                <a:gd name="T8" fmla="*/ 1684 w 1884"/>
                <a:gd name="T9" fmla="*/ 766 h 1710"/>
                <a:gd name="T10" fmla="*/ 1721 w 1884"/>
                <a:gd name="T11" fmla="*/ 770 h 1710"/>
                <a:gd name="T12" fmla="*/ 1787 w 1884"/>
                <a:gd name="T13" fmla="*/ 794 h 1710"/>
                <a:gd name="T14" fmla="*/ 1839 w 1884"/>
                <a:gd name="T15" fmla="*/ 839 h 1710"/>
                <a:gd name="T16" fmla="*/ 1872 w 1884"/>
                <a:gd name="T17" fmla="*/ 899 h 1710"/>
                <a:gd name="T18" fmla="*/ 1884 w 1884"/>
                <a:gd name="T19" fmla="*/ 964 h 1710"/>
                <a:gd name="T20" fmla="*/ 1877 w 1884"/>
                <a:gd name="T21" fmla="*/ 1013 h 1710"/>
                <a:gd name="T22" fmla="*/ 1865 w 1884"/>
                <a:gd name="T23" fmla="*/ 1046 h 1710"/>
                <a:gd name="T24" fmla="*/ 1831 w 1884"/>
                <a:gd name="T25" fmla="*/ 1099 h 1710"/>
                <a:gd name="T26" fmla="*/ 1780 w 1884"/>
                <a:gd name="T27" fmla="*/ 1138 h 1710"/>
                <a:gd name="T28" fmla="*/ 1719 w 1884"/>
                <a:gd name="T29" fmla="*/ 1160 h 1710"/>
                <a:gd name="T30" fmla="*/ 1685 w 1884"/>
                <a:gd name="T31" fmla="*/ 1164 h 1710"/>
                <a:gd name="T32" fmla="*/ 1626 w 1884"/>
                <a:gd name="T33" fmla="*/ 1154 h 1710"/>
                <a:gd name="T34" fmla="*/ 1574 w 1884"/>
                <a:gd name="T35" fmla="*/ 1129 h 1710"/>
                <a:gd name="T36" fmla="*/ 1543 w 1884"/>
                <a:gd name="T37" fmla="*/ 1105 h 1710"/>
                <a:gd name="T38" fmla="*/ 1525 w 1884"/>
                <a:gd name="T39" fmla="*/ 1083 h 1710"/>
                <a:gd name="T40" fmla="*/ 1465 w 1884"/>
                <a:gd name="T41" fmla="*/ 1710 h 1710"/>
                <a:gd name="T42" fmla="*/ 977 w 1884"/>
                <a:gd name="T43" fmla="*/ 1676 h 1710"/>
                <a:gd name="T44" fmla="*/ 997 w 1884"/>
                <a:gd name="T45" fmla="*/ 1606 h 1710"/>
                <a:gd name="T46" fmla="*/ 995 w 1884"/>
                <a:gd name="T47" fmla="*/ 1524 h 1710"/>
                <a:gd name="T48" fmla="*/ 967 w 1884"/>
                <a:gd name="T49" fmla="*/ 1442 h 1710"/>
                <a:gd name="T50" fmla="*/ 916 w 1884"/>
                <a:gd name="T51" fmla="*/ 1373 h 1710"/>
                <a:gd name="T52" fmla="*/ 848 w 1884"/>
                <a:gd name="T53" fmla="*/ 1322 h 1710"/>
                <a:gd name="T54" fmla="*/ 765 w 1884"/>
                <a:gd name="T55" fmla="*/ 1295 h 1710"/>
                <a:gd name="T56" fmla="*/ 719 w 1884"/>
                <a:gd name="T57" fmla="*/ 1292 h 1710"/>
                <a:gd name="T58" fmla="*/ 639 w 1884"/>
                <a:gd name="T59" fmla="*/ 1303 h 1710"/>
                <a:gd name="T60" fmla="*/ 567 w 1884"/>
                <a:gd name="T61" fmla="*/ 1337 h 1710"/>
                <a:gd name="T62" fmla="*/ 510 w 1884"/>
                <a:gd name="T63" fmla="*/ 1388 h 1710"/>
                <a:gd name="T64" fmla="*/ 467 w 1884"/>
                <a:gd name="T65" fmla="*/ 1453 h 1710"/>
                <a:gd name="T66" fmla="*/ 444 w 1884"/>
                <a:gd name="T67" fmla="*/ 1530 h 1710"/>
                <a:gd name="T68" fmla="*/ 444 w 1884"/>
                <a:gd name="T69" fmla="*/ 1607 h 1710"/>
                <a:gd name="T70" fmla="*/ 463 w 1884"/>
                <a:gd name="T71" fmla="*/ 1677 h 1710"/>
                <a:gd name="T72" fmla="*/ 0 w 1884"/>
                <a:gd name="T73" fmla="*/ 1710 h 1710"/>
                <a:gd name="T74" fmla="*/ 698 w 1884"/>
                <a:gd name="T75" fmla="*/ 1079 h 1710"/>
                <a:gd name="T76" fmla="*/ 699 w 1884"/>
                <a:gd name="T77" fmla="*/ 1075 h 1710"/>
                <a:gd name="T78" fmla="*/ 705 w 1884"/>
                <a:gd name="T79" fmla="*/ 1062 h 1710"/>
                <a:gd name="T80" fmla="*/ 716 w 1884"/>
                <a:gd name="T81" fmla="*/ 1039 h 1710"/>
                <a:gd name="T82" fmla="*/ 736 w 1884"/>
                <a:gd name="T83" fmla="*/ 1002 h 1710"/>
                <a:gd name="T84" fmla="*/ 762 w 1884"/>
                <a:gd name="T85" fmla="*/ 952 h 1710"/>
                <a:gd name="T86" fmla="*/ 799 w 1884"/>
                <a:gd name="T87" fmla="*/ 885 h 1710"/>
                <a:gd name="T88" fmla="*/ 848 w 1884"/>
                <a:gd name="T89" fmla="*/ 801 h 1710"/>
                <a:gd name="T90" fmla="*/ 910 w 1884"/>
                <a:gd name="T91" fmla="*/ 691 h 1710"/>
                <a:gd name="T92" fmla="*/ 980 w 1884"/>
                <a:gd name="T93" fmla="*/ 572 h 1710"/>
                <a:gd name="T94" fmla="*/ 1056 w 1884"/>
                <a:gd name="T95" fmla="*/ 451 h 1710"/>
                <a:gd name="T96" fmla="*/ 1136 w 1884"/>
                <a:gd name="T97" fmla="*/ 335 h 1710"/>
                <a:gd name="T98" fmla="*/ 1216 w 1884"/>
                <a:gd name="T99" fmla="*/ 230 h 1710"/>
                <a:gd name="T100" fmla="*/ 1300 w 1884"/>
                <a:gd name="T101" fmla="*/ 145 h 1710"/>
                <a:gd name="T102" fmla="*/ 1383 w 1884"/>
                <a:gd name="T103" fmla="*/ 79 h 1710"/>
                <a:gd name="T104" fmla="*/ 1465 w 1884"/>
                <a:gd name="T105" fmla="*/ 0 h 1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84" h="1710">
                  <a:moveTo>
                    <a:pt x="1465" y="0"/>
                  </a:moveTo>
                  <a:lnTo>
                    <a:pt x="1465" y="914"/>
                  </a:lnTo>
                  <a:lnTo>
                    <a:pt x="1535" y="835"/>
                  </a:lnTo>
                  <a:lnTo>
                    <a:pt x="1542" y="826"/>
                  </a:lnTo>
                  <a:lnTo>
                    <a:pt x="1550" y="818"/>
                  </a:lnTo>
                  <a:lnTo>
                    <a:pt x="1573" y="800"/>
                  </a:lnTo>
                  <a:lnTo>
                    <a:pt x="1599" y="786"/>
                  </a:lnTo>
                  <a:lnTo>
                    <a:pt x="1625" y="774"/>
                  </a:lnTo>
                  <a:lnTo>
                    <a:pt x="1654" y="769"/>
                  </a:lnTo>
                  <a:lnTo>
                    <a:pt x="1684" y="766"/>
                  </a:lnTo>
                  <a:lnTo>
                    <a:pt x="1685" y="766"/>
                  </a:lnTo>
                  <a:lnTo>
                    <a:pt x="1721" y="770"/>
                  </a:lnTo>
                  <a:lnTo>
                    <a:pt x="1755" y="779"/>
                  </a:lnTo>
                  <a:lnTo>
                    <a:pt x="1787" y="794"/>
                  </a:lnTo>
                  <a:lnTo>
                    <a:pt x="1815" y="815"/>
                  </a:lnTo>
                  <a:lnTo>
                    <a:pt x="1839" y="839"/>
                  </a:lnTo>
                  <a:lnTo>
                    <a:pt x="1859" y="868"/>
                  </a:lnTo>
                  <a:lnTo>
                    <a:pt x="1872" y="899"/>
                  </a:lnTo>
                  <a:lnTo>
                    <a:pt x="1882" y="934"/>
                  </a:lnTo>
                  <a:lnTo>
                    <a:pt x="1884" y="964"/>
                  </a:lnTo>
                  <a:lnTo>
                    <a:pt x="1882" y="994"/>
                  </a:lnTo>
                  <a:lnTo>
                    <a:pt x="1877" y="1013"/>
                  </a:lnTo>
                  <a:lnTo>
                    <a:pt x="1871" y="1032"/>
                  </a:lnTo>
                  <a:lnTo>
                    <a:pt x="1865" y="1046"/>
                  </a:lnTo>
                  <a:lnTo>
                    <a:pt x="1850" y="1075"/>
                  </a:lnTo>
                  <a:lnTo>
                    <a:pt x="1831" y="1099"/>
                  </a:lnTo>
                  <a:lnTo>
                    <a:pt x="1808" y="1121"/>
                  </a:lnTo>
                  <a:lnTo>
                    <a:pt x="1780" y="1138"/>
                  </a:lnTo>
                  <a:lnTo>
                    <a:pt x="1751" y="1152"/>
                  </a:lnTo>
                  <a:lnTo>
                    <a:pt x="1719" y="1160"/>
                  </a:lnTo>
                  <a:lnTo>
                    <a:pt x="1685" y="1164"/>
                  </a:lnTo>
                  <a:lnTo>
                    <a:pt x="1685" y="1164"/>
                  </a:lnTo>
                  <a:lnTo>
                    <a:pt x="1655" y="1161"/>
                  </a:lnTo>
                  <a:lnTo>
                    <a:pt x="1626" y="1154"/>
                  </a:lnTo>
                  <a:lnTo>
                    <a:pt x="1600" y="1144"/>
                  </a:lnTo>
                  <a:lnTo>
                    <a:pt x="1574" y="1129"/>
                  </a:lnTo>
                  <a:lnTo>
                    <a:pt x="1550" y="1112"/>
                  </a:lnTo>
                  <a:lnTo>
                    <a:pt x="1543" y="1105"/>
                  </a:lnTo>
                  <a:lnTo>
                    <a:pt x="1536" y="1097"/>
                  </a:lnTo>
                  <a:lnTo>
                    <a:pt x="1525" y="1083"/>
                  </a:lnTo>
                  <a:lnTo>
                    <a:pt x="1465" y="1083"/>
                  </a:lnTo>
                  <a:lnTo>
                    <a:pt x="1465" y="1710"/>
                  </a:lnTo>
                  <a:lnTo>
                    <a:pt x="961" y="1710"/>
                  </a:lnTo>
                  <a:lnTo>
                    <a:pt x="977" y="1676"/>
                  </a:lnTo>
                  <a:lnTo>
                    <a:pt x="989" y="1642"/>
                  </a:lnTo>
                  <a:lnTo>
                    <a:pt x="997" y="1606"/>
                  </a:lnTo>
                  <a:lnTo>
                    <a:pt x="999" y="1569"/>
                  </a:lnTo>
                  <a:lnTo>
                    <a:pt x="995" y="1524"/>
                  </a:lnTo>
                  <a:lnTo>
                    <a:pt x="984" y="1481"/>
                  </a:lnTo>
                  <a:lnTo>
                    <a:pt x="967" y="1442"/>
                  </a:lnTo>
                  <a:lnTo>
                    <a:pt x="945" y="1405"/>
                  </a:lnTo>
                  <a:lnTo>
                    <a:pt x="916" y="1373"/>
                  </a:lnTo>
                  <a:lnTo>
                    <a:pt x="884" y="1345"/>
                  </a:lnTo>
                  <a:lnTo>
                    <a:pt x="848" y="1322"/>
                  </a:lnTo>
                  <a:lnTo>
                    <a:pt x="807" y="1306"/>
                  </a:lnTo>
                  <a:lnTo>
                    <a:pt x="765" y="1295"/>
                  </a:lnTo>
                  <a:lnTo>
                    <a:pt x="720" y="1292"/>
                  </a:lnTo>
                  <a:lnTo>
                    <a:pt x="719" y="1292"/>
                  </a:lnTo>
                  <a:lnTo>
                    <a:pt x="678" y="1294"/>
                  </a:lnTo>
                  <a:lnTo>
                    <a:pt x="639" y="1303"/>
                  </a:lnTo>
                  <a:lnTo>
                    <a:pt x="602" y="1317"/>
                  </a:lnTo>
                  <a:lnTo>
                    <a:pt x="567" y="1337"/>
                  </a:lnTo>
                  <a:lnTo>
                    <a:pt x="536" y="1360"/>
                  </a:lnTo>
                  <a:lnTo>
                    <a:pt x="510" y="1388"/>
                  </a:lnTo>
                  <a:lnTo>
                    <a:pt x="485" y="1419"/>
                  </a:lnTo>
                  <a:lnTo>
                    <a:pt x="467" y="1453"/>
                  </a:lnTo>
                  <a:lnTo>
                    <a:pt x="453" y="1490"/>
                  </a:lnTo>
                  <a:lnTo>
                    <a:pt x="444" y="1530"/>
                  </a:lnTo>
                  <a:lnTo>
                    <a:pt x="441" y="1571"/>
                  </a:lnTo>
                  <a:lnTo>
                    <a:pt x="444" y="1607"/>
                  </a:lnTo>
                  <a:lnTo>
                    <a:pt x="451" y="1643"/>
                  </a:lnTo>
                  <a:lnTo>
                    <a:pt x="463" y="1677"/>
                  </a:lnTo>
                  <a:lnTo>
                    <a:pt x="478" y="1710"/>
                  </a:lnTo>
                  <a:lnTo>
                    <a:pt x="0" y="1710"/>
                  </a:lnTo>
                  <a:lnTo>
                    <a:pt x="2" y="1079"/>
                  </a:lnTo>
                  <a:lnTo>
                    <a:pt x="698" y="1079"/>
                  </a:lnTo>
                  <a:lnTo>
                    <a:pt x="698" y="1078"/>
                  </a:lnTo>
                  <a:lnTo>
                    <a:pt x="699" y="1075"/>
                  </a:lnTo>
                  <a:lnTo>
                    <a:pt x="701" y="1070"/>
                  </a:lnTo>
                  <a:lnTo>
                    <a:pt x="705" y="1062"/>
                  </a:lnTo>
                  <a:lnTo>
                    <a:pt x="710" y="1052"/>
                  </a:lnTo>
                  <a:lnTo>
                    <a:pt x="716" y="1039"/>
                  </a:lnTo>
                  <a:lnTo>
                    <a:pt x="725" y="1022"/>
                  </a:lnTo>
                  <a:lnTo>
                    <a:pt x="736" y="1002"/>
                  </a:lnTo>
                  <a:lnTo>
                    <a:pt x="747" y="979"/>
                  </a:lnTo>
                  <a:lnTo>
                    <a:pt x="762" y="952"/>
                  </a:lnTo>
                  <a:lnTo>
                    <a:pt x="780" y="921"/>
                  </a:lnTo>
                  <a:lnTo>
                    <a:pt x="799" y="885"/>
                  </a:lnTo>
                  <a:lnTo>
                    <a:pt x="823" y="845"/>
                  </a:lnTo>
                  <a:lnTo>
                    <a:pt x="848" y="801"/>
                  </a:lnTo>
                  <a:lnTo>
                    <a:pt x="878" y="748"/>
                  </a:lnTo>
                  <a:lnTo>
                    <a:pt x="910" y="691"/>
                  </a:lnTo>
                  <a:lnTo>
                    <a:pt x="944" y="634"/>
                  </a:lnTo>
                  <a:lnTo>
                    <a:pt x="980" y="572"/>
                  </a:lnTo>
                  <a:lnTo>
                    <a:pt x="1017" y="512"/>
                  </a:lnTo>
                  <a:lnTo>
                    <a:pt x="1056" y="451"/>
                  </a:lnTo>
                  <a:lnTo>
                    <a:pt x="1095" y="392"/>
                  </a:lnTo>
                  <a:lnTo>
                    <a:pt x="1136" y="335"/>
                  </a:lnTo>
                  <a:lnTo>
                    <a:pt x="1176" y="280"/>
                  </a:lnTo>
                  <a:lnTo>
                    <a:pt x="1216" y="230"/>
                  </a:lnTo>
                  <a:lnTo>
                    <a:pt x="1258" y="185"/>
                  </a:lnTo>
                  <a:lnTo>
                    <a:pt x="1300" y="145"/>
                  </a:lnTo>
                  <a:lnTo>
                    <a:pt x="1340" y="113"/>
                  </a:lnTo>
                  <a:lnTo>
                    <a:pt x="1383" y="79"/>
                  </a:lnTo>
                  <a:lnTo>
                    <a:pt x="1424" y="42"/>
                  </a:lnTo>
                  <a:lnTo>
                    <a:pt x="1465" y="0"/>
                  </a:lnTo>
                  <a:close/>
                </a:path>
              </a:pathLst>
            </a:custGeom>
            <a:gradFill flip="none" rotWithShape="1">
              <a:gsLst>
                <a:gs pos="0">
                  <a:schemeClr val="accent1">
                    <a:lumMod val="92000"/>
                  </a:schemeClr>
                </a:gs>
                <a:gs pos="100000">
                  <a:schemeClr val="accent1">
                    <a:lumMod val="49000"/>
                  </a:schemeClr>
                </a:gs>
              </a:gsLst>
              <a:lin ang="13500000" scaled="1"/>
              <a:tileRect/>
            </a:gradFill>
            <a:ln w="38100">
              <a:solidFill>
                <a:schemeClr val="accent1"/>
              </a:solidFill>
              <a:prstDash val="solid"/>
              <a:round/>
              <a:headEnd/>
              <a:tailEnd/>
            </a:ln>
            <a:sp3d prstMaterial="matte">
              <a:bevelB w="0" h="2540000"/>
            </a:sp3d>
          </p:spPr>
          <p:txBody>
            <a:bodyPr vert="horz" wrap="square" lIns="182880" tIns="91440" rIns="182880" bIns="91440" numCol="1" anchor="t" anchorCtr="0" compatLnSpc="1">
              <a:prstTxWarp prst="textNoShape">
                <a:avLst/>
              </a:prstTxWarp>
            </a:bodyPr>
            <a:lstStyle/>
            <a:p>
              <a:endParaRPr lang="en-IN" sz="7200"/>
            </a:p>
          </p:txBody>
        </p:sp>
        <p:sp>
          <p:nvSpPr>
            <p:cNvPr id="10" name="Freeform 18">
              <a:extLst>
                <a:ext uri="{FF2B5EF4-FFF2-40B4-BE49-F238E27FC236}">
                  <a16:creationId xmlns:a16="http://schemas.microsoft.com/office/drawing/2014/main" id="{F7F11235-B0FC-4501-9566-F500511CBB73}"/>
                </a:ext>
              </a:extLst>
            </p:cNvPr>
            <p:cNvSpPr>
              <a:spLocks/>
            </p:cNvSpPr>
            <p:nvPr/>
          </p:nvSpPr>
          <p:spPr bwMode="auto">
            <a:xfrm>
              <a:off x="5487988" y="4665663"/>
              <a:ext cx="2905125" cy="1785938"/>
            </a:xfrm>
            <a:custGeom>
              <a:avLst/>
              <a:gdLst>
                <a:gd name="T0" fmla="*/ 907 w 1830"/>
                <a:gd name="T1" fmla="*/ 34 h 1125"/>
                <a:gd name="T2" fmla="*/ 885 w 1830"/>
                <a:gd name="T3" fmla="*/ 141 h 1125"/>
                <a:gd name="T4" fmla="*/ 891 w 1830"/>
                <a:gd name="T5" fmla="*/ 197 h 1125"/>
                <a:gd name="T6" fmla="*/ 944 w 1830"/>
                <a:gd name="T7" fmla="*/ 311 h 1125"/>
                <a:gd name="T8" fmla="*/ 1040 w 1830"/>
                <a:gd name="T9" fmla="*/ 389 h 1125"/>
                <a:gd name="T10" fmla="*/ 1165 w 1830"/>
                <a:gd name="T11" fmla="*/ 418 h 1125"/>
                <a:gd name="T12" fmla="*/ 1206 w 1830"/>
                <a:gd name="T13" fmla="*/ 416 h 1125"/>
                <a:gd name="T14" fmla="*/ 1273 w 1830"/>
                <a:gd name="T15" fmla="*/ 396 h 1125"/>
                <a:gd name="T16" fmla="*/ 1362 w 1830"/>
                <a:gd name="T17" fmla="*/ 336 h 1125"/>
                <a:gd name="T18" fmla="*/ 1420 w 1830"/>
                <a:gd name="T19" fmla="*/ 252 h 1125"/>
                <a:gd name="T20" fmla="*/ 1442 w 1830"/>
                <a:gd name="T21" fmla="*/ 167 h 1125"/>
                <a:gd name="T22" fmla="*/ 1434 w 1830"/>
                <a:gd name="T23" fmla="*/ 67 h 1125"/>
                <a:gd name="T24" fmla="*/ 1830 w 1830"/>
                <a:gd name="T25" fmla="*/ 0 h 1125"/>
                <a:gd name="T26" fmla="*/ 1780 w 1830"/>
                <a:gd name="T27" fmla="*/ 78 h 1125"/>
                <a:gd name="T28" fmla="*/ 1730 w 1830"/>
                <a:gd name="T29" fmla="*/ 127 h 1125"/>
                <a:gd name="T30" fmla="*/ 1702 w 1830"/>
                <a:gd name="T31" fmla="*/ 149 h 1125"/>
                <a:gd name="T32" fmla="*/ 1706 w 1830"/>
                <a:gd name="T33" fmla="*/ 161 h 1125"/>
                <a:gd name="T34" fmla="*/ 1732 w 1830"/>
                <a:gd name="T35" fmla="*/ 210 h 1125"/>
                <a:gd name="T36" fmla="*/ 1759 w 1830"/>
                <a:gd name="T37" fmla="*/ 294 h 1125"/>
                <a:gd name="T38" fmla="*/ 1766 w 1830"/>
                <a:gd name="T39" fmla="*/ 402 h 1125"/>
                <a:gd name="T40" fmla="*/ 1741 w 1830"/>
                <a:gd name="T41" fmla="*/ 490 h 1125"/>
                <a:gd name="T42" fmla="*/ 1692 w 1830"/>
                <a:gd name="T43" fmla="*/ 560 h 1125"/>
                <a:gd name="T44" fmla="*/ 1639 w 1830"/>
                <a:gd name="T45" fmla="*/ 611 h 1125"/>
                <a:gd name="T46" fmla="*/ 1600 w 1830"/>
                <a:gd name="T47" fmla="*/ 640 h 1125"/>
                <a:gd name="T48" fmla="*/ 1593 w 1830"/>
                <a:gd name="T49" fmla="*/ 648 h 1125"/>
                <a:gd name="T50" fmla="*/ 1613 w 1830"/>
                <a:gd name="T51" fmla="*/ 682 h 1125"/>
                <a:gd name="T52" fmla="*/ 1638 w 1830"/>
                <a:gd name="T53" fmla="*/ 746 h 1125"/>
                <a:gd name="T54" fmla="*/ 1644 w 1830"/>
                <a:gd name="T55" fmla="*/ 837 h 1125"/>
                <a:gd name="T56" fmla="*/ 1610 w 1830"/>
                <a:gd name="T57" fmla="*/ 946 h 1125"/>
                <a:gd name="T58" fmla="*/ 1542 w 1830"/>
                <a:gd name="T59" fmla="*/ 1039 h 1125"/>
                <a:gd name="T60" fmla="*/ 1447 w 1830"/>
                <a:gd name="T61" fmla="*/ 1098 h 1125"/>
                <a:gd name="T62" fmla="*/ 1359 w 1830"/>
                <a:gd name="T63" fmla="*/ 1111 h 1125"/>
                <a:gd name="T64" fmla="*/ 1270 w 1830"/>
                <a:gd name="T65" fmla="*/ 1112 h 1125"/>
                <a:gd name="T66" fmla="*/ 1128 w 1830"/>
                <a:gd name="T67" fmla="*/ 1114 h 1125"/>
                <a:gd name="T68" fmla="*/ 952 w 1830"/>
                <a:gd name="T69" fmla="*/ 1117 h 1125"/>
                <a:gd name="T70" fmla="*/ 763 w 1830"/>
                <a:gd name="T71" fmla="*/ 1120 h 1125"/>
                <a:gd name="T72" fmla="*/ 578 w 1830"/>
                <a:gd name="T73" fmla="*/ 1123 h 1125"/>
                <a:gd name="T74" fmla="*/ 420 w 1830"/>
                <a:gd name="T75" fmla="*/ 1125 h 1125"/>
                <a:gd name="T76" fmla="*/ 342 w 1830"/>
                <a:gd name="T77" fmla="*/ 884 h 1125"/>
                <a:gd name="T78" fmla="*/ 286 w 1830"/>
                <a:gd name="T79" fmla="*/ 924 h 1125"/>
                <a:gd name="T80" fmla="*/ 200 w 1830"/>
                <a:gd name="T81" fmla="*/ 944 h 1125"/>
                <a:gd name="T82" fmla="*/ 131 w 1830"/>
                <a:gd name="T83" fmla="*/ 932 h 1125"/>
                <a:gd name="T84" fmla="*/ 48 w 1830"/>
                <a:gd name="T85" fmla="*/ 873 h 1125"/>
                <a:gd name="T86" fmla="*/ 4 w 1830"/>
                <a:gd name="T87" fmla="*/ 782 h 1125"/>
                <a:gd name="T88" fmla="*/ 13 w 1830"/>
                <a:gd name="T89" fmla="*/ 677 h 1125"/>
                <a:gd name="T90" fmla="*/ 71 w 1830"/>
                <a:gd name="T91" fmla="*/ 594 h 1125"/>
                <a:gd name="T92" fmla="*/ 163 w 1830"/>
                <a:gd name="T93" fmla="*/ 550 h 1125"/>
                <a:gd name="T94" fmla="*/ 234 w 1830"/>
                <a:gd name="T95" fmla="*/ 550 h 1125"/>
                <a:gd name="T96" fmla="*/ 324 w 1830"/>
                <a:gd name="T97" fmla="*/ 590 h 1125"/>
                <a:gd name="T98" fmla="*/ 420 w 1830"/>
                <a:gd name="T99" fmla="*/ 627 h 1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0" h="1125">
                  <a:moveTo>
                    <a:pt x="420" y="0"/>
                  </a:moveTo>
                  <a:lnTo>
                    <a:pt x="923" y="0"/>
                  </a:lnTo>
                  <a:lnTo>
                    <a:pt x="907" y="34"/>
                  </a:lnTo>
                  <a:lnTo>
                    <a:pt x="895" y="68"/>
                  </a:lnTo>
                  <a:lnTo>
                    <a:pt x="887" y="104"/>
                  </a:lnTo>
                  <a:lnTo>
                    <a:pt x="885" y="141"/>
                  </a:lnTo>
                  <a:lnTo>
                    <a:pt x="887" y="169"/>
                  </a:lnTo>
                  <a:lnTo>
                    <a:pt x="891" y="195"/>
                  </a:lnTo>
                  <a:lnTo>
                    <a:pt x="891" y="197"/>
                  </a:lnTo>
                  <a:lnTo>
                    <a:pt x="903" y="238"/>
                  </a:lnTo>
                  <a:lnTo>
                    <a:pt x="921" y="276"/>
                  </a:lnTo>
                  <a:lnTo>
                    <a:pt x="944" y="311"/>
                  </a:lnTo>
                  <a:lnTo>
                    <a:pt x="972" y="342"/>
                  </a:lnTo>
                  <a:lnTo>
                    <a:pt x="1004" y="367"/>
                  </a:lnTo>
                  <a:lnTo>
                    <a:pt x="1040" y="389"/>
                  </a:lnTo>
                  <a:lnTo>
                    <a:pt x="1079" y="406"/>
                  </a:lnTo>
                  <a:lnTo>
                    <a:pt x="1121" y="415"/>
                  </a:lnTo>
                  <a:lnTo>
                    <a:pt x="1165" y="418"/>
                  </a:lnTo>
                  <a:lnTo>
                    <a:pt x="1166" y="418"/>
                  </a:lnTo>
                  <a:lnTo>
                    <a:pt x="1180" y="418"/>
                  </a:lnTo>
                  <a:lnTo>
                    <a:pt x="1206" y="416"/>
                  </a:lnTo>
                  <a:lnTo>
                    <a:pt x="1220" y="414"/>
                  </a:lnTo>
                  <a:lnTo>
                    <a:pt x="1240" y="408"/>
                  </a:lnTo>
                  <a:lnTo>
                    <a:pt x="1273" y="396"/>
                  </a:lnTo>
                  <a:lnTo>
                    <a:pt x="1305" y="380"/>
                  </a:lnTo>
                  <a:lnTo>
                    <a:pt x="1335" y="361"/>
                  </a:lnTo>
                  <a:lnTo>
                    <a:pt x="1362" y="336"/>
                  </a:lnTo>
                  <a:lnTo>
                    <a:pt x="1385" y="311"/>
                  </a:lnTo>
                  <a:lnTo>
                    <a:pt x="1405" y="282"/>
                  </a:lnTo>
                  <a:lnTo>
                    <a:pt x="1420" y="252"/>
                  </a:lnTo>
                  <a:lnTo>
                    <a:pt x="1430" y="223"/>
                  </a:lnTo>
                  <a:lnTo>
                    <a:pt x="1438" y="194"/>
                  </a:lnTo>
                  <a:lnTo>
                    <a:pt x="1442" y="167"/>
                  </a:lnTo>
                  <a:lnTo>
                    <a:pt x="1443" y="139"/>
                  </a:lnTo>
                  <a:lnTo>
                    <a:pt x="1441" y="102"/>
                  </a:lnTo>
                  <a:lnTo>
                    <a:pt x="1434" y="67"/>
                  </a:lnTo>
                  <a:lnTo>
                    <a:pt x="1421" y="33"/>
                  </a:lnTo>
                  <a:lnTo>
                    <a:pt x="1406" y="0"/>
                  </a:lnTo>
                  <a:lnTo>
                    <a:pt x="1830" y="0"/>
                  </a:lnTo>
                  <a:lnTo>
                    <a:pt x="1815" y="29"/>
                  </a:lnTo>
                  <a:lnTo>
                    <a:pt x="1797" y="56"/>
                  </a:lnTo>
                  <a:lnTo>
                    <a:pt x="1780" y="78"/>
                  </a:lnTo>
                  <a:lnTo>
                    <a:pt x="1763" y="97"/>
                  </a:lnTo>
                  <a:lnTo>
                    <a:pt x="1747" y="115"/>
                  </a:lnTo>
                  <a:lnTo>
                    <a:pt x="1730" y="127"/>
                  </a:lnTo>
                  <a:lnTo>
                    <a:pt x="1718" y="138"/>
                  </a:lnTo>
                  <a:lnTo>
                    <a:pt x="1709" y="145"/>
                  </a:lnTo>
                  <a:lnTo>
                    <a:pt x="1702" y="149"/>
                  </a:lnTo>
                  <a:lnTo>
                    <a:pt x="1699" y="150"/>
                  </a:lnTo>
                  <a:lnTo>
                    <a:pt x="1700" y="154"/>
                  </a:lnTo>
                  <a:lnTo>
                    <a:pt x="1706" y="161"/>
                  </a:lnTo>
                  <a:lnTo>
                    <a:pt x="1713" y="174"/>
                  </a:lnTo>
                  <a:lnTo>
                    <a:pt x="1722" y="190"/>
                  </a:lnTo>
                  <a:lnTo>
                    <a:pt x="1732" y="210"/>
                  </a:lnTo>
                  <a:lnTo>
                    <a:pt x="1742" y="235"/>
                  </a:lnTo>
                  <a:lnTo>
                    <a:pt x="1751" y="262"/>
                  </a:lnTo>
                  <a:lnTo>
                    <a:pt x="1759" y="294"/>
                  </a:lnTo>
                  <a:lnTo>
                    <a:pt x="1765" y="327"/>
                  </a:lnTo>
                  <a:lnTo>
                    <a:pt x="1767" y="364"/>
                  </a:lnTo>
                  <a:lnTo>
                    <a:pt x="1766" y="402"/>
                  </a:lnTo>
                  <a:lnTo>
                    <a:pt x="1762" y="433"/>
                  </a:lnTo>
                  <a:lnTo>
                    <a:pt x="1754" y="462"/>
                  </a:lnTo>
                  <a:lnTo>
                    <a:pt x="1741" y="490"/>
                  </a:lnTo>
                  <a:lnTo>
                    <a:pt x="1727" y="515"/>
                  </a:lnTo>
                  <a:lnTo>
                    <a:pt x="1710" y="538"/>
                  </a:lnTo>
                  <a:lnTo>
                    <a:pt x="1692" y="560"/>
                  </a:lnTo>
                  <a:lnTo>
                    <a:pt x="1674" y="579"/>
                  </a:lnTo>
                  <a:lnTo>
                    <a:pt x="1657" y="596"/>
                  </a:lnTo>
                  <a:lnTo>
                    <a:pt x="1639" y="611"/>
                  </a:lnTo>
                  <a:lnTo>
                    <a:pt x="1623" y="623"/>
                  </a:lnTo>
                  <a:lnTo>
                    <a:pt x="1610" y="633"/>
                  </a:lnTo>
                  <a:lnTo>
                    <a:pt x="1600" y="640"/>
                  </a:lnTo>
                  <a:lnTo>
                    <a:pt x="1593" y="645"/>
                  </a:lnTo>
                  <a:lnTo>
                    <a:pt x="1591" y="646"/>
                  </a:lnTo>
                  <a:lnTo>
                    <a:pt x="1593" y="648"/>
                  </a:lnTo>
                  <a:lnTo>
                    <a:pt x="1598" y="655"/>
                  </a:lnTo>
                  <a:lnTo>
                    <a:pt x="1605" y="666"/>
                  </a:lnTo>
                  <a:lnTo>
                    <a:pt x="1613" y="682"/>
                  </a:lnTo>
                  <a:lnTo>
                    <a:pt x="1622" y="700"/>
                  </a:lnTo>
                  <a:lnTo>
                    <a:pt x="1630" y="722"/>
                  </a:lnTo>
                  <a:lnTo>
                    <a:pt x="1638" y="746"/>
                  </a:lnTo>
                  <a:lnTo>
                    <a:pt x="1643" y="774"/>
                  </a:lnTo>
                  <a:lnTo>
                    <a:pt x="1645" y="805"/>
                  </a:lnTo>
                  <a:lnTo>
                    <a:pt x="1644" y="837"/>
                  </a:lnTo>
                  <a:lnTo>
                    <a:pt x="1638" y="871"/>
                  </a:lnTo>
                  <a:lnTo>
                    <a:pt x="1625" y="909"/>
                  </a:lnTo>
                  <a:lnTo>
                    <a:pt x="1610" y="946"/>
                  </a:lnTo>
                  <a:lnTo>
                    <a:pt x="1591" y="979"/>
                  </a:lnTo>
                  <a:lnTo>
                    <a:pt x="1568" y="1012"/>
                  </a:lnTo>
                  <a:lnTo>
                    <a:pt x="1542" y="1039"/>
                  </a:lnTo>
                  <a:lnTo>
                    <a:pt x="1513" y="1064"/>
                  </a:lnTo>
                  <a:lnTo>
                    <a:pt x="1482" y="1083"/>
                  </a:lnTo>
                  <a:lnTo>
                    <a:pt x="1447" y="1098"/>
                  </a:lnTo>
                  <a:lnTo>
                    <a:pt x="1412" y="1108"/>
                  </a:lnTo>
                  <a:lnTo>
                    <a:pt x="1374" y="1111"/>
                  </a:lnTo>
                  <a:lnTo>
                    <a:pt x="1359" y="1111"/>
                  </a:lnTo>
                  <a:lnTo>
                    <a:pt x="1337" y="1112"/>
                  </a:lnTo>
                  <a:lnTo>
                    <a:pt x="1307" y="1112"/>
                  </a:lnTo>
                  <a:lnTo>
                    <a:pt x="1270" y="1112"/>
                  </a:lnTo>
                  <a:lnTo>
                    <a:pt x="1227" y="1113"/>
                  </a:lnTo>
                  <a:lnTo>
                    <a:pt x="1180" y="1113"/>
                  </a:lnTo>
                  <a:lnTo>
                    <a:pt x="1128" y="1114"/>
                  </a:lnTo>
                  <a:lnTo>
                    <a:pt x="1071" y="1116"/>
                  </a:lnTo>
                  <a:lnTo>
                    <a:pt x="1013" y="1117"/>
                  </a:lnTo>
                  <a:lnTo>
                    <a:pt x="952" y="1117"/>
                  </a:lnTo>
                  <a:lnTo>
                    <a:pt x="890" y="1118"/>
                  </a:lnTo>
                  <a:lnTo>
                    <a:pt x="826" y="1119"/>
                  </a:lnTo>
                  <a:lnTo>
                    <a:pt x="763" y="1120"/>
                  </a:lnTo>
                  <a:lnTo>
                    <a:pt x="699" y="1121"/>
                  </a:lnTo>
                  <a:lnTo>
                    <a:pt x="638" y="1121"/>
                  </a:lnTo>
                  <a:lnTo>
                    <a:pt x="578" y="1123"/>
                  </a:lnTo>
                  <a:lnTo>
                    <a:pt x="521" y="1124"/>
                  </a:lnTo>
                  <a:lnTo>
                    <a:pt x="468" y="1124"/>
                  </a:lnTo>
                  <a:lnTo>
                    <a:pt x="420" y="1125"/>
                  </a:lnTo>
                  <a:lnTo>
                    <a:pt x="420" y="796"/>
                  </a:lnTo>
                  <a:lnTo>
                    <a:pt x="349" y="875"/>
                  </a:lnTo>
                  <a:lnTo>
                    <a:pt x="342" y="884"/>
                  </a:lnTo>
                  <a:lnTo>
                    <a:pt x="334" y="892"/>
                  </a:lnTo>
                  <a:lnTo>
                    <a:pt x="311" y="910"/>
                  </a:lnTo>
                  <a:lnTo>
                    <a:pt x="286" y="924"/>
                  </a:lnTo>
                  <a:lnTo>
                    <a:pt x="258" y="934"/>
                  </a:lnTo>
                  <a:lnTo>
                    <a:pt x="230" y="941"/>
                  </a:lnTo>
                  <a:lnTo>
                    <a:pt x="200" y="944"/>
                  </a:lnTo>
                  <a:lnTo>
                    <a:pt x="199" y="944"/>
                  </a:lnTo>
                  <a:lnTo>
                    <a:pt x="164" y="941"/>
                  </a:lnTo>
                  <a:lnTo>
                    <a:pt x="131" y="932"/>
                  </a:lnTo>
                  <a:lnTo>
                    <a:pt x="100" y="917"/>
                  </a:lnTo>
                  <a:lnTo>
                    <a:pt x="72" y="897"/>
                  </a:lnTo>
                  <a:lnTo>
                    <a:pt x="48" y="873"/>
                  </a:lnTo>
                  <a:lnTo>
                    <a:pt x="28" y="845"/>
                  </a:lnTo>
                  <a:lnTo>
                    <a:pt x="13" y="815"/>
                  </a:lnTo>
                  <a:lnTo>
                    <a:pt x="4" y="782"/>
                  </a:lnTo>
                  <a:lnTo>
                    <a:pt x="0" y="746"/>
                  </a:lnTo>
                  <a:lnTo>
                    <a:pt x="4" y="710"/>
                  </a:lnTo>
                  <a:lnTo>
                    <a:pt x="13" y="677"/>
                  </a:lnTo>
                  <a:lnTo>
                    <a:pt x="28" y="646"/>
                  </a:lnTo>
                  <a:lnTo>
                    <a:pt x="46" y="618"/>
                  </a:lnTo>
                  <a:lnTo>
                    <a:pt x="71" y="594"/>
                  </a:lnTo>
                  <a:lnTo>
                    <a:pt x="98" y="574"/>
                  </a:lnTo>
                  <a:lnTo>
                    <a:pt x="130" y="559"/>
                  </a:lnTo>
                  <a:lnTo>
                    <a:pt x="163" y="550"/>
                  </a:lnTo>
                  <a:lnTo>
                    <a:pt x="199" y="546"/>
                  </a:lnTo>
                  <a:lnTo>
                    <a:pt x="199" y="546"/>
                  </a:lnTo>
                  <a:lnTo>
                    <a:pt x="234" y="550"/>
                  </a:lnTo>
                  <a:lnTo>
                    <a:pt x="265" y="558"/>
                  </a:lnTo>
                  <a:lnTo>
                    <a:pt x="296" y="572"/>
                  </a:lnTo>
                  <a:lnTo>
                    <a:pt x="324" y="590"/>
                  </a:lnTo>
                  <a:lnTo>
                    <a:pt x="348" y="613"/>
                  </a:lnTo>
                  <a:lnTo>
                    <a:pt x="359" y="627"/>
                  </a:lnTo>
                  <a:lnTo>
                    <a:pt x="420" y="627"/>
                  </a:lnTo>
                  <a:lnTo>
                    <a:pt x="420" y="0"/>
                  </a:lnTo>
                  <a:close/>
                </a:path>
              </a:pathLst>
            </a:custGeom>
            <a:gradFill flip="none" rotWithShape="1">
              <a:gsLst>
                <a:gs pos="100000">
                  <a:schemeClr val="accent3">
                    <a:lumMod val="97000"/>
                  </a:schemeClr>
                </a:gs>
                <a:gs pos="0">
                  <a:schemeClr val="accent3">
                    <a:lumMod val="46000"/>
                    <a:lumOff val="54000"/>
                  </a:schemeClr>
                </a:gs>
              </a:gsLst>
              <a:lin ang="2700000" scaled="1"/>
              <a:tileRect/>
            </a:gradFill>
            <a:ln w="28575">
              <a:solidFill>
                <a:schemeClr val="accent3"/>
              </a:solidFill>
              <a:prstDash val="solid"/>
              <a:round/>
              <a:headEnd/>
              <a:tailEnd/>
            </a:ln>
            <a:sp3d prstMaterial="matte">
              <a:bevelB w="0" h="2540000"/>
            </a:sp3d>
          </p:spPr>
          <p:txBody>
            <a:bodyPr vert="horz" wrap="square" lIns="182880" tIns="91440" rIns="182880" bIns="91440" numCol="1" anchor="t" anchorCtr="0" compatLnSpc="1">
              <a:prstTxWarp prst="textNoShape">
                <a:avLst/>
              </a:prstTxWarp>
            </a:bodyPr>
            <a:lstStyle/>
            <a:p>
              <a:endParaRPr lang="en-IN" sz="7200"/>
            </a:p>
          </p:txBody>
        </p:sp>
      </p:grpSp>
      <p:grpSp>
        <p:nvGrpSpPr>
          <p:cNvPr id="11" name="Group 10">
            <a:extLst>
              <a:ext uri="{FF2B5EF4-FFF2-40B4-BE49-F238E27FC236}">
                <a16:creationId xmlns:a16="http://schemas.microsoft.com/office/drawing/2014/main" id="{C87D92FD-D929-4A61-B2F5-3A9BCCD65747}"/>
              </a:ext>
            </a:extLst>
          </p:cNvPr>
          <p:cNvGrpSpPr/>
          <p:nvPr/>
        </p:nvGrpSpPr>
        <p:grpSpPr>
          <a:xfrm>
            <a:off x="7017512" y="4471020"/>
            <a:ext cx="3276958" cy="1676400"/>
            <a:chOff x="2220087" y="1905000"/>
            <a:chExt cx="2197925" cy="838200"/>
          </a:xfrm>
        </p:grpSpPr>
        <p:cxnSp>
          <p:nvCxnSpPr>
            <p:cNvPr id="12" name="Straight Connector 11">
              <a:extLst>
                <a:ext uri="{FF2B5EF4-FFF2-40B4-BE49-F238E27FC236}">
                  <a16:creationId xmlns:a16="http://schemas.microsoft.com/office/drawing/2014/main" id="{F837A67C-BE14-4189-8271-98282B8737E3}"/>
                </a:ext>
              </a:extLst>
            </p:cNvPr>
            <p:cNvCxnSpPr/>
            <p:nvPr/>
          </p:nvCxnSpPr>
          <p:spPr>
            <a:xfrm>
              <a:off x="2220087" y="1905000"/>
              <a:ext cx="1371600" cy="0"/>
            </a:xfrm>
            <a:prstGeom prst="line">
              <a:avLst/>
            </a:prstGeom>
            <a:ln w="28575">
              <a:solidFill>
                <a:schemeClr val="accent1"/>
              </a:solidFill>
              <a:headEnd type="oval" w="lg" len="lg"/>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BC5A421-9A59-422C-88AC-FABC3DECCA1C}"/>
                </a:ext>
              </a:extLst>
            </p:cNvPr>
            <p:cNvCxnSpPr/>
            <p:nvPr/>
          </p:nvCxnSpPr>
          <p:spPr>
            <a:xfrm>
              <a:off x="3579812" y="1905000"/>
              <a:ext cx="838200" cy="83820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26790C15-1C56-4CC6-BFDD-16FCE339735B}"/>
              </a:ext>
            </a:extLst>
          </p:cNvPr>
          <p:cNvGrpSpPr/>
          <p:nvPr/>
        </p:nvGrpSpPr>
        <p:grpSpPr>
          <a:xfrm flipH="1">
            <a:off x="14086354" y="4471020"/>
            <a:ext cx="3276958" cy="1676400"/>
            <a:chOff x="2220087" y="1905000"/>
            <a:chExt cx="2197925" cy="838200"/>
          </a:xfrm>
        </p:grpSpPr>
        <p:cxnSp>
          <p:nvCxnSpPr>
            <p:cNvPr id="15" name="Straight Connector 14">
              <a:extLst>
                <a:ext uri="{FF2B5EF4-FFF2-40B4-BE49-F238E27FC236}">
                  <a16:creationId xmlns:a16="http://schemas.microsoft.com/office/drawing/2014/main" id="{5E7B8640-5FE7-4572-8542-1E04E83BEEA3}"/>
                </a:ext>
              </a:extLst>
            </p:cNvPr>
            <p:cNvCxnSpPr/>
            <p:nvPr/>
          </p:nvCxnSpPr>
          <p:spPr>
            <a:xfrm>
              <a:off x="2220087" y="1905000"/>
              <a:ext cx="1371600" cy="0"/>
            </a:xfrm>
            <a:prstGeom prst="line">
              <a:avLst/>
            </a:prstGeom>
            <a:ln w="28575">
              <a:solidFill>
                <a:schemeClr val="accent2"/>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FE63AFC-93C7-4664-8B10-FC50B584AF7A}"/>
                </a:ext>
              </a:extLst>
            </p:cNvPr>
            <p:cNvCxnSpPr/>
            <p:nvPr/>
          </p:nvCxnSpPr>
          <p:spPr>
            <a:xfrm>
              <a:off x="3579812" y="1905000"/>
              <a:ext cx="838200" cy="83820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C189616A-1CEC-4251-94C3-4251384EDC85}"/>
              </a:ext>
            </a:extLst>
          </p:cNvPr>
          <p:cNvGrpSpPr/>
          <p:nvPr/>
        </p:nvGrpSpPr>
        <p:grpSpPr>
          <a:xfrm flipV="1">
            <a:off x="6752792" y="10162958"/>
            <a:ext cx="3276958" cy="1676400"/>
            <a:chOff x="2220087" y="1905000"/>
            <a:chExt cx="2197925" cy="838200"/>
          </a:xfrm>
        </p:grpSpPr>
        <p:cxnSp>
          <p:nvCxnSpPr>
            <p:cNvPr id="18" name="Straight Connector 17">
              <a:extLst>
                <a:ext uri="{FF2B5EF4-FFF2-40B4-BE49-F238E27FC236}">
                  <a16:creationId xmlns:a16="http://schemas.microsoft.com/office/drawing/2014/main" id="{B6907255-FA55-46A2-82E3-DB92A934F2A5}"/>
                </a:ext>
              </a:extLst>
            </p:cNvPr>
            <p:cNvCxnSpPr/>
            <p:nvPr/>
          </p:nvCxnSpPr>
          <p:spPr>
            <a:xfrm>
              <a:off x="2220087" y="1905000"/>
              <a:ext cx="1371600" cy="0"/>
            </a:xfrm>
            <a:prstGeom prst="line">
              <a:avLst/>
            </a:prstGeom>
            <a:ln w="28575">
              <a:solidFill>
                <a:schemeClr val="accent4"/>
              </a:solidFill>
              <a:headEnd type="oval" w="lg" len="lg"/>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032F85C-B02C-470B-8218-27EF08B55F6D}"/>
                </a:ext>
              </a:extLst>
            </p:cNvPr>
            <p:cNvCxnSpPr/>
            <p:nvPr/>
          </p:nvCxnSpPr>
          <p:spPr>
            <a:xfrm>
              <a:off x="3579812" y="1905000"/>
              <a:ext cx="838200" cy="83820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787D0276-CE59-478B-9323-B24547F6314B}"/>
              </a:ext>
            </a:extLst>
          </p:cNvPr>
          <p:cNvGrpSpPr/>
          <p:nvPr/>
        </p:nvGrpSpPr>
        <p:grpSpPr>
          <a:xfrm flipH="1" flipV="1">
            <a:off x="14086354" y="10285760"/>
            <a:ext cx="3276958" cy="1676400"/>
            <a:chOff x="2220087" y="1905000"/>
            <a:chExt cx="2197925" cy="838200"/>
          </a:xfrm>
        </p:grpSpPr>
        <p:cxnSp>
          <p:nvCxnSpPr>
            <p:cNvPr id="21" name="Straight Connector 20">
              <a:extLst>
                <a:ext uri="{FF2B5EF4-FFF2-40B4-BE49-F238E27FC236}">
                  <a16:creationId xmlns:a16="http://schemas.microsoft.com/office/drawing/2014/main" id="{8099C634-7AE8-4FE6-9811-D062BC928E88}"/>
                </a:ext>
              </a:extLst>
            </p:cNvPr>
            <p:cNvCxnSpPr/>
            <p:nvPr/>
          </p:nvCxnSpPr>
          <p:spPr>
            <a:xfrm>
              <a:off x="2220087" y="1905000"/>
              <a:ext cx="1371600" cy="0"/>
            </a:xfrm>
            <a:prstGeom prst="line">
              <a:avLst/>
            </a:prstGeom>
            <a:ln w="28575">
              <a:solidFill>
                <a:schemeClr val="accent3"/>
              </a:solidFill>
              <a:headEnd type="oval" w="lg" len="lg"/>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BD62231-DF7E-4835-BEAA-FEB66B82BBF3}"/>
                </a:ext>
              </a:extLst>
            </p:cNvPr>
            <p:cNvCxnSpPr/>
            <p:nvPr/>
          </p:nvCxnSpPr>
          <p:spPr>
            <a:xfrm>
              <a:off x="3579812" y="1905000"/>
              <a:ext cx="838200" cy="83820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5F460370-B7E2-4936-9C92-BEA120BC72D9}"/>
              </a:ext>
            </a:extLst>
          </p:cNvPr>
          <p:cNvSpPr txBox="1"/>
          <p:nvPr/>
        </p:nvSpPr>
        <p:spPr>
          <a:xfrm>
            <a:off x="1995239" y="4885739"/>
            <a:ext cx="4267200" cy="1311128"/>
          </a:xfrm>
          <a:prstGeom prst="rect">
            <a:avLst/>
          </a:prstGeom>
          <a:noFill/>
        </p:spPr>
        <p:txBody>
          <a:bodyPr wrap="square" rtlCol="0">
            <a:spAutoFit/>
          </a:bodyPr>
          <a:lstStyle>
            <a:defPPr>
              <a:defRPr lang="en-US"/>
            </a:defPPr>
            <a:lvl1pPr>
              <a:lnSpc>
                <a:spcPct val="90000"/>
              </a:lnSpc>
              <a:defRPr sz="1100" kern="0">
                <a:solidFill>
                  <a:schemeClr val="tx1">
                    <a:lumMod val="65000"/>
                    <a:lumOff val="35000"/>
                  </a:schemeClr>
                </a:solidFill>
                <a:latin typeface="Arial" pitchFamily="34" charset="0"/>
                <a:cs typeface="Arial" pitchFamily="34" charset="0"/>
              </a:defRPr>
            </a:lvl1pPr>
          </a:lstStyle>
          <a:p>
            <a:r>
              <a:rPr lang="en-US" sz="2200" dirty="0"/>
              <a:t>Focus on making existing infra and features stable</a:t>
            </a:r>
            <a:br>
              <a:rPr lang="en-US" sz="2200" dirty="0"/>
            </a:br>
            <a:br>
              <a:rPr lang="en-US" sz="2200" dirty="0"/>
            </a:br>
            <a:endParaRPr lang="en-US" sz="2200" dirty="0"/>
          </a:p>
        </p:txBody>
      </p:sp>
      <p:sp>
        <p:nvSpPr>
          <p:cNvPr id="24" name="TextBox 23">
            <a:extLst>
              <a:ext uri="{FF2B5EF4-FFF2-40B4-BE49-F238E27FC236}">
                <a16:creationId xmlns:a16="http://schemas.microsoft.com/office/drawing/2014/main" id="{340B7A4F-477B-411C-AB13-24667603522F}"/>
              </a:ext>
            </a:extLst>
          </p:cNvPr>
          <p:cNvSpPr txBox="1"/>
          <p:nvPr/>
        </p:nvSpPr>
        <p:spPr>
          <a:xfrm>
            <a:off x="-281354" y="3940476"/>
            <a:ext cx="7057999" cy="769441"/>
          </a:xfrm>
          <a:prstGeom prst="rect">
            <a:avLst/>
          </a:prstGeom>
          <a:noFill/>
        </p:spPr>
        <p:txBody>
          <a:bodyPr wrap="square" rtlCol="0">
            <a:spAutoFit/>
          </a:bodyPr>
          <a:lstStyle/>
          <a:p>
            <a:pPr algn="r"/>
            <a:r>
              <a:rPr lang="en-IN" sz="4400" dirty="0">
                <a:solidFill>
                  <a:schemeClr val="accent1"/>
                </a:solidFill>
                <a:latin typeface="Arial" panose="020B0604020202020204" pitchFamily="34" charset="0"/>
                <a:cs typeface="Arial" panose="020B0604020202020204" pitchFamily="34" charset="0"/>
              </a:rPr>
              <a:t>Stabilize &amp; drive adoption</a:t>
            </a:r>
          </a:p>
        </p:txBody>
      </p:sp>
      <p:sp>
        <p:nvSpPr>
          <p:cNvPr id="25" name="TextBox 24">
            <a:extLst>
              <a:ext uri="{FF2B5EF4-FFF2-40B4-BE49-F238E27FC236}">
                <a16:creationId xmlns:a16="http://schemas.microsoft.com/office/drawing/2014/main" id="{A2D5CE52-665B-47C5-81B4-F5AFE733AFC5}"/>
              </a:ext>
            </a:extLst>
          </p:cNvPr>
          <p:cNvSpPr txBox="1"/>
          <p:nvPr/>
        </p:nvSpPr>
        <p:spPr>
          <a:xfrm>
            <a:off x="17845045" y="4276130"/>
            <a:ext cx="4267200" cy="1006429"/>
          </a:xfrm>
          <a:prstGeom prst="rect">
            <a:avLst/>
          </a:prstGeom>
          <a:noFill/>
        </p:spPr>
        <p:txBody>
          <a:bodyPr wrap="square" rtlCol="0">
            <a:spAutoFit/>
          </a:bodyPr>
          <a:lstStyle/>
          <a:p>
            <a:pPr>
              <a:lnSpc>
                <a:spcPct val="90000"/>
              </a:lnSpc>
            </a:pPr>
            <a:r>
              <a:rPr lang="en-US" sz="2200" kern="0">
                <a:solidFill>
                  <a:schemeClr val="tx1">
                    <a:lumMod val="65000"/>
                    <a:lumOff val="35000"/>
                  </a:schemeClr>
                </a:solidFill>
                <a:latin typeface="Arial" pitchFamily="34" charset="0"/>
                <a:cs typeface="Arial" pitchFamily="34" charset="0"/>
              </a:rPr>
              <a:t>Capture realistic requirements by engaging users at the design phase</a:t>
            </a:r>
          </a:p>
        </p:txBody>
      </p:sp>
      <p:sp>
        <p:nvSpPr>
          <p:cNvPr id="26" name="TextBox 25">
            <a:extLst>
              <a:ext uri="{FF2B5EF4-FFF2-40B4-BE49-F238E27FC236}">
                <a16:creationId xmlns:a16="http://schemas.microsoft.com/office/drawing/2014/main" id="{A172A63B-A59F-46CC-9816-33F5B2FCA12C}"/>
              </a:ext>
            </a:extLst>
          </p:cNvPr>
          <p:cNvSpPr txBox="1"/>
          <p:nvPr/>
        </p:nvSpPr>
        <p:spPr>
          <a:xfrm>
            <a:off x="17516798" y="3368430"/>
            <a:ext cx="6540542" cy="769441"/>
          </a:xfrm>
          <a:prstGeom prst="rect">
            <a:avLst/>
          </a:prstGeom>
          <a:noFill/>
        </p:spPr>
        <p:txBody>
          <a:bodyPr wrap="square" rtlCol="0">
            <a:spAutoFit/>
          </a:bodyPr>
          <a:lstStyle/>
          <a:p>
            <a:r>
              <a:rPr lang="en-IN" sz="4400">
                <a:solidFill>
                  <a:schemeClr val="accent2"/>
                </a:solidFill>
                <a:latin typeface="Arial" panose="020B0604020202020204" pitchFamily="34" charset="0"/>
                <a:cs typeface="Arial" panose="020B0604020202020204" pitchFamily="34" charset="0"/>
              </a:rPr>
              <a:t>Involve users</a:t>
            </a:r>
          </a:p>
        </p:txBody>
      </p:sp>
      <p:sp>
        <p:nvSpPr>
          <p:cNvPr id="27" name="TextBox 26">
            <a:extLst>
              <a:ext uri="{FF2B5EF4-FFF2-40B4-BE49-F238E27FC236}">
                <a16:creationId xmlns:a16="http://schemas.microsoft.com/office/drawing/2014/main" id="{203F3E83-3DBD-45CC-AB39-E031C19BA334}"/>
              </a:ext>
            </a:extLst>
          </p:cNvPr>
          <p:cNvSpPr txBox="1"/>
          <p:nvPr/>
        </p:nvSpPr>
        <p:spPr>
          <a:xfrm>
            <a:off x="17798155" y="11749260"/>
            <a:ext cx="5618324" cy="1615827"/>
          </a:xfrm>
          <a:prstGeom prst="rect">
            <a:avLst/>
          </a:prstGeom>
          <a:noFill/>
        </p:spPr>
        <p:txBody>
          <a:bodyPr wrap="square" rtlCol="0">
            <a:spAutoFit/>
          </a:bodyPr>
          <a:lstStyle/>
          <a:p>
            <a:pPr>
              <a:lnSpc>
                <a:spcPct val="90000"/>
              </a:lnSpc>
            </a:pPr>
            <a:r>
              <a:rPr lang="en-US" sz="2200" kern="0" dirty="0">
                <a:solidFill>
                  <a:schemeClr val="tx1">
                    <a:lumMod val="65000"/>
                    <a:lumOff val="35000"/>
                  </a:schemeClr>
                </a:solidFill>
                <a:latin typeface="Arial" pitchFamily="34" charset="0"/>
                <a:cs typeface="Arial" pitchFamily="34" charset="0"/>
              </a:rPr>
              <a:t>Clarify what’s implemented and working vs. GP solutions or roadmap items. Make info such as implementation details available so that different teams can be on the same page and others can help out</a:t>
            </a:r>
          </a:p>
        </p:txBody>
      </p:sp>
      <p:sp>
        <p:nvSpPr>
          <p:cNvPr id="28" name="TextBox 27">
            <a:extLst>
              <a:ext uri="{FF2B5EF4-FFF2-40B4-BE49-F238E27FC236}">
                <a16:creationId xmlns:a16="http://schemas.microsoft.com/office/drawing/2014/main" id="{99ADFA9F-9EA1-46F4-8660-CF6901568C1E}"/>
              </a:ext>
            </a:extLst>
          </p:cNvPr>
          <p:cNvSpPr txBox="1"/>
          <p:nvPr/>
        </p:nvSpPr>
        <p:spPr>
          <a:xfrm>
            <a:off x="17304851" y="10825928"/>
            <a:ext cx="6752492" cy="769441"/>
          </a:xfrm>
          <a:prstGeom prst="rect">
            <a:avLst/>
          </a:prstGeom>
          <a:noFill/>
        </p:spPr>
        <p:txBody>
          <a:bodyPr wrap="square" rtlCol="0">
            <a:spAutoFit/>
          </a:bodyPr>
          <a:lstStyle/>
          <a:p>
            <a:r>
              <a:rPr lang="en-IN" sz="4400" dirty="0">
                <a:solidFill>
                  <a:schemeClr val="accent3">
                    <a:lumMod val="75000"/>
                  </a:schemeClr>
                </a:solidFill>
                <a:latin typeface="Arial" panose="020B0604020202020204" pitchFamily="34" charset="0"/>
                <a:cs typeface="Arial" panose="020B0604020202020204" pitchFamily="34" charset="0"/>
              </a:rPr>
              <a:t>Share knowledge</a:t>
            </a:r>
          </a:p>
        </p:txBody>
      </p:sp>
      <p:sp>
        <p:nvSpPr>
          <p:cNvPr id="29" name="TextBox 28">
            <a:extLst>
              <a:ext uri="{FF2B5EF4-FFF2-40B4-BE49-F238E27FC236}">
                <a16:creationId xmlns:a16="http://schemas.microsoft.com/office/drawing/2014/main" id="{53DC679D-21EF-4487-B43E-57A68DDD9669}"/>
              </a:ext>
            </a:extLst>
          </p:cNvPr>
          <p:cNvSpPr txBox="1"/>
          <p:nvPr/>
        </p:nvSpPr>
        <p:spPr>
          <a:xfrm>
            <a:off x="1931463" y="11434335"/>
            <a:ext cx="4267200" cy="1006429"/>
          </a:xfrm>
          <a:prstGeom prst="rect">
            <a:avLst/>
          </a:prstGeom>
          <a:noFill/>
        </p:spPr>
        <p:txBody>
          <a:bodyPr wrap="square" rtlCol="0">
            <a:spAutoFit/>
          </a:bodyPr>
          <a:lstStyle/>
          <a:p>
            <a:pPr>
              <a:lnSpc>
                <a:spcPct val="90000"/>
              </a:lnSpc>
            </a:pPr>
            <a:r>
              <a:rPr lang="en-US" sz="2200" kern="0" dirty="0">
                <a:solidFill>
                  <a:schemeClr val="tx1">
                    <a:lumMod val="65000"/>
                    <a:lumOff val="35000"/>
                  </a:schemeClr>
                </a:solidFill>
                <a:latin typeface="Arial" pitchFamily="34" charset="0"/>
                <a:cs typeface="Arial" pitchFamily="34" charset="0"/>
              </a:rPr>
              <a:t>Test comprehensively with all scenarios not just Golden Path (GP) or for POC</a:t>
            </a:r>
          </a:p>
        </p:txBody>
      </p:sp>
      <p:sp>
        <p:nvSpPr>
          <p:cNvPr id="30" name="TextBox 29">
            <a:extLst>
              <a:ext uri="{FF2B5EF4-FFF2-40B4-BE49-F238E27FC236}">
                <a16:creationId xmlns:a16="http://schemas.microsoft.com/office/drawing/2014/main" id="{B6526B37-C161-4ED0-84F2-C2EFD117D52E}"/>
              </a:ext>
            </a:extLst>
          </p:cNvPr>
          <p:cNvSpPr txBox="1"/>
          <p:nvPr/>
        </p:nvSpPr>
        <p:spPr>
          <a:xfrm>
            <a:off x="516149" y="10479742"/>
            <a:ext cx="5166700" cy="769441"/>
          </a:xfrm>
          <a:prstGeom prst="rect">
            <a:avLst/>
          </a:prstGeom>
          <a:noFill/>
        </p:spPr>
        <p:txBody>
          <a:bodyPr wrap="square" rtlCol="0">
            <a:spAutoFit/>
          </a:bodyPr>
          <a:lstStyle/>
          <a:p>
            <a:pPr algn="r"/>
            <a:r>
              <a:rPr lang="en-IN" sz="4400" dirty="0">
                <a:solidFill>
                  <a:srgbClr val="E2AC00"/>
                </a:solidFill>
                <a:latin typeface="Arial" panose="020B0604020202020204" pitchFamily="34" charset="0"/>
                <a:cs typeface="Arial" panose="020B0604020202020204" pitchFamily="34" charset="0"/>
              </a:rPr>
              <a:t>Test for LIVE </a:t>
            </a:r>
          </a:p>
        </p:txBody>
      </p:sp>
      <p:sp>
        <p:nvSpPr>
          <p:cNvPr id="2" name="Title 1">
            <a:extLst>
              <a:ext uri="{FF2B5EF4-FFF2-40B4-BE49-F238E27FC236}">
                <a16:creationId xmlns:a16="http://schemas.microsoft.com/office/drawing/2014/main" id="{EE11B037-0E8D-3270-2DBB-39E59E60DFBA}"/>
              </a:ext>
            </a:extLst>
          </p:cNvPr>
          <p:cNvSpPr>
            <a:spLocks noGrp="1"/>
          </p:cNvSpPr>
          <p:nvPr>
            <p:ph type="title"/>
          </p:nvPr>
        </p:nvSpPr>
        <p:spPr/>
        <p:txBody>
          <a:bodyPr/>
          <a:lstStyle/>
          <a:p>
            <a:r>
              <a:rPr lang="en-US">
                <a:ea typeface="+mj-lt"/>
                <a:cs typeface="+mj-lt"/>
              </a:rPr>
              <a:t>Suggestion</a:t>
            </a:r>
            <a:endParaRPr lang="en-US"/>
          </a:p>
        </p:txBody>
      </p:sp>
      <p:sp>
        <p:nvSpPr>
          <p:cNvPr id="31" name="Slide Number Placeholder 3">
            <a:extLst>
              <a:ext uri="{FF2B5EF4-FFF2-40B4-BE49-F238E27FC236}">
                <a16:creationId xmlns:a16="http://schemas.microsoft.com/office/drawing/2014/main" id="{C4082E6D-4017-B9A8-0243-D1EE0D4D9A88}"/>
              </a:ext>
            </a:extLst>
          </p:cNvPr>
          <p:cNvSpPr>
            <a:spLocks noGrp="1"/>
          </p:cNvSpPr>
          <p:nvPr/>
        </p:nvSpPr>
        <p:spPr>
          <a:xfrm>
            <a:off x="17223443" y="12712701"/>
            <a:ext cx="5487114" cy="730250"/>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rgbClr val="005A83"/>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AF9D7A-5BEE-9245-944A-197F51D542D9}" type="slidenum">
              <a:rPr lang="en-US" smtClean="0"/>
              <a:pPr/>
              <a:t>12</a:t>
            </a:fld>
            <a:endParaRPr lang="en-US"/>
          </a:p>
        </p:txBody>
      </p:sp>
    </p:spTree>
    <p:extLst>
      <p:ext uri="{BB962C8B-B14F-4D97-AF65-F5344CB8AC3E}">
        <p14:creationId xmlns:p14="http://schemas.microsoft.com/office/powerpoint/2010/main" val="2579978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2EE924-AB93-4678-97A5-846FF1B0C1B3}"/>
              </a:ext>
            </a:extLst>
          </p:cNvPr>
          <p:cNvSpPr txBox="1"/>
          <p:nvPr/>
        </p:nvSpPr>
        <p:spPr>
          <a:xfrm>
            <a:off x="2137983" y="3872042"/>
            <a:ext cx="9487878" cy="8710077"/>
          </a:xfrm>
          <a:prstGeom prst="rect">
            <a:avLst/>
          </a:prstGeom>
          <a:noFill/>
        </p:spPr>
        <p:txBody>
          <a:bodyPr wrap="square" lIns="91440" tIns="45720" rIns="91440" bIns="45720" rtlCol="0" anchor="t">
            <a:spAutoFit/>
          </a:bodyPr>
          <a:lstStyle/>
          <a:p>
            <a:pPr marL="571500" indent="-571500" fontAlgn="base">
              <a:buFont typeface="Arial" panose="020B0604020202020204" pitchFamily="34" charset="0"/>
              <a:buChar char="•"/>
            </a:pPr>
            <a:r>
              <a:rPr lang="en-US" sz="4000" dirty="0" err="1">
                <a:latin typeface="Avenir"/>
              </a:rPr>
              <a:t>Modusbox</a:t>
            </a:r>
            <a:r>
              <a:rPr lang="en-US" sz="4000" dirty="0">
                <a:latin typeface="Avenir"/>
              </a:rPr>
              <a:t> team </a:t>
            </a:r>
          </a:p>
          <a:p>
            <a:pPr marL="914400" lvl="1" fontAlgn="base"/>
            <a:r>
              <a:rPr lang="en-US" sz="4000" dirty="0">
                <a:latin typeface="Avenir"/>
              </a:rPr>
              <a:t>Jane, Paul Makin, Paul Baker, Michael, Yordan, Juan, Sam, Vijay, Oscar and team, David, and more...</a:t>
            </a:r>
            <a:br>
              <a:rPr lang="en-US" sz="4000" dirty="0">
                <a:latin typeface="Avenir"/>
              </a:rPr>
            </a:br>
            <a:r>
              <a:rPr lang="en-US" sz="4000" dirty="0">
                <a:latin typeface="Avenir"/>
              </a:rPr>
              <a:t> </a:t>
            </a:r>
          </a:p>
          <a:p>
            <a:pPr marL="571500" indent="-571500" fontAlgn="base">
              <a:buFont typeface="Arial" panose="020B0604020202020204" pitchFamily="34" charset="0"/>
              <a:buChar char="•"/>
            </a:pPr>
            <a:r>
              <a:rPr lang="en-US" sz="4000" dirty="0" err="1">
                <a:latin typeface="Avenir"/>
              </a:rPr>
              <a:t>Dfsps</a:t>
            </a:r>
            <a:endParaRPr lang="en-US" sz="4000" dirty="0">
              <a:latin typeface="Avenir"/>
            </a:endParaRPr>
          </a:p>
          <a:p>
            <a:pPr marL="1485900" lvl="1" indent="-571500" fontAlgn="base">
              <a:buFont typeface="Arial" panose="020B0604020202020204" pitchFamily="34" charset="0"/>
              <a:buChar char="•"/>
            </a:pPr>
            <a:r>
              <a:rPr lang="en-US" sz="4000" dirty="0">
                <a:latin typeface="Avenir"/>
              </a:rPr>
              <a:t>Vision Fund Myanmar</a:t>
            </a:r>
          </a:p>
          <a:p>
            <a:pPr marL="1485900" lvl="1" indent="-571500" fontAlgn="base">
              <a:buFont typeface="Arial" panose="020B0604020202020204" pitchFamily="34" charset="0"/>
              <a:buChar char="•"/>
            </a:pPr>
            <a:r>
              <a:rPr lang="en-US" sz="4000" dirty="0" err="1">
                <a:latin typeface="Avenir"/>
              </a:rPr>
              <a:t>OKDollar</a:t>
            </a:r>
            <a:endParaRPr lang="en-US" sz="4000" dirty="0">
              <a:latin typeface="Avenir"/>
            </a:endParaRPr>
          </a:p>
          <a:p>
            <a:pPr marL="1485900" lvl="1" indent="-571500" fontAlgn="base">
              <a:buFont typeface="Arial" panose="020B0604020202020204" pitchFamily="34" charset="0"/>
              <a:buChar char="•"/>
            </a:pPr>
            <a:r>
              <a:rPr lang="en-US" sz="4000" dirty="0">
                <a:latin typeface="Avenir"/>
              </a:rPr>
              <a:t>Hana</a:t>
            </a:r>
          </a:p>
          <a:p>
            <a:pPr marL="1485900" lvl="1" indent="-571500" fontAlgn="base">
              <a:buFont typeface="Arial" panose="020B0604020202020204" pitchFamily="34" charset="0"/>
              <a:buChar char="•"/>
            </a:pPr>
            <a:r>
              <a:rPr lang="en-US" sz="4000" dirty="0">
                <a:latin typeface="Avenir"/>
              </a:rPr>
              <a:t>CB Pay</a:t>
            </a:r>
            <a:br>
              <a:rPr lang="en-US" sz="4000" dirty="0">
                <a:latin typeface="Avenir"/>
              </a:rPr>
            </a:br>
            <a:endParaRPr lang="en-US" sz="4000" dirty="0">
              <a:latin typeface="Avenir"/>
            </a:endParaRPr>
          </a:p>
          <a:p>
            <a:pPr marL="571500" indent="-571500" fontAlgn="base">
              <a:buFont typeface="Arial" panose="020B0604020202020204" pitchFamily="34" charset="0"/>
              <a:buChar char="•"/>
            </a:pPr>
            <a:r>
              <a:rPr lang="en-US" sz="4000" dirty="0">
                <a:latin typeface="Avenir"/>
              </a:rPr>
              <a:t>James Bush</a:t>
            </a:r>
          </a:p>
          <a:p>
            <a:pPr marL="571500" indent="-571500" fontAlgn="base">
              <a:buFont typeface="Arial" panose="020B0604020202020204" pitchFamily="34" charset="0"/>
              <a:buChar char="•"/>
            </a:pPr>
            <a:r>
              <a:rPr lang="en-US" sz="4000" dirty="0">
                <a:latin typeface="Avenir"/>
              </a:rPr>
              <a:t>Steve Haley</a:t>
            </a:r>
          </a:p>
          <a:p>
            <a:pPr marL="571500" indent="-571500" fontAlgn="base">
              <a:buFont typeface="Arial" panose="020B0604020202020204" pitchFamily="34" charset="0"/>
              <a:buChar char="•"/>
            </a:pPr>
            <a:r>
              <a:rPr lang="en-US" sz="4000" dirty="0">
                <a:latin typeface="Avenir"/>
              </a:rPr>
              <a:t>Miller Abel</a:t>
            </a:r>
          </a:p>
        </p:txBody>
      </p:sp>
      <p:pic>
        <p:nvPicPr>
          <p:cNvPr id="9" name="Picture 8">
            <a:extLst>
              <a:ext uri="{FF2B5EF4-FFF2-40B4-BE49-F238E27FC236}">
                <a16:creationId xmlns:a16="http://schemas.microsoft.com/office/drawing/2014/main" id="{ADF49DE1-FA54-41A9-886A-6E73B7380581}"/>
              </a:ext>
            </a:extLst>
          </p:cNvPr>
          <p:cNvPicPr>
            <a:picLocks noChangeAspect="1"/>
          </p:cNvPicPr>
          <p:nvPr/>
        </p:nvPicPr>
        <p:blipFill>
          <a:blip r:embed="rId3"/>
          <a:stretch>
            <a:fillRect/>
          </a:stretch>
        </p:blipFill>
        <p:spPr>
          <a:xfrm>
            <a:off x="12369916" y="5681722"/>
            <a:ext cx="9707054" cy="6497020"/>
          </a:xfrm>
          <a:prstGeom prst="rect">
            <a:avLst/>
          </a:prstGeom>
        </p:spPr>
      </p:pic>
      <p:sp>
        <p:nvSpPr>
          <p:cNvPr id="2" name="Title 1">
            <a:extLst>
              <a:ext uri="{FF2B5EF4-FFF2-40B4-BE49-F238E27FC236}">
                <a16:creationId xmlns:a16="http://schemas.microsoft.com/office/drawing/2014/main" id="{FA7FE518-6D85-32F9-D1A8-9232FD0075FD}"/>
              </a:ext>
            </a:extLst>
          </p:cNvPr>
          <p:cNvSpPr>
            <a:spLocks noGrp="1"/>
          </p:cNvSpPr>
          <p:nvPr>
            <p:ph type="title"/>
          </p:nvPr>
        </p:nvSpPr>
        <p:spPr/>
        <p:txBody>
          <a:bodyPr/>
          <a:lstStyle/>
          <a:p>
            <a:r>
              <a:rPr lang="en-US">
                <a:ea typeface="+mj-lt"/>
                <a:cs typeface="+mj-lt"/>
              </a:rPr>
              <a:t>Thank you!</a:t>
            </a:r>
            <a:endParaRPr lang="en-US" b="0">
              <a:ea typeface="+mj-lt"/>
              <a:cs typeface="+mj-lt"/>
            </a:endParaRPr>
          </a:p>
        </p:txBody>
      </p:sp>
      <p:sp>
        <p:nvSpPr>
          <p:cNvPr id="5" name="Slide Number Placeholder 3">
            <a:extLst>
              <a:ext uri="{FF2B5EF4-FFF2-40B4-BE49-F238E27FC236}">
                <a16:creationId xmlns:a16="http://schemas.microsoft.com/office/drawing/2014/main" id="{C4082E6D-4017-B9A8-0243-D1EE0D4D9A88}"/>
              </a:ext>
            </a:extLst>
          </p:cNvPr>
          <p:cNvSpPr>
            <a:spLocks noGrp="1"/>
          </p:cNvSpPr>
          <p:nvPr/>
        </p:nvSpPr>
        <p:spPr>
          <a:xfrm>
            <a:off x="17223443" y="12712701"/>
            <a:ext cx="5487114" cy="730250"/>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rgbClr val="005A83"/>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AF9D7A-5BEE-9245-944A-197F51D542D9}" type="slidenum">
              <a:rPr lang="en-US" smtClean="0"/>
              <a:pPr/>
              <a:t>13</a:t>
            </a:fld>
            <a:endParaRPr lang="en-US"/>
          </a:p>
        </p:txBody>
      </p:sp>
    </p:spTree>
    <p:extLst>
      <p:ext uri="{BB962C8B-B14F-4D97-AF65-F5344CB8AC3E}">
        <p14:creationId xmlns:p14="http://schemas.microsoft.com/office/powerpoint/2010/main" val="1921895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383067-A570-487A-91D8-18683EC77FDF}"/>
              </a:ext>
            </a:extLst>
          </p:cNvPr>
          <p:cNvSpPr txBox="1"/>
          <p:nvPr/>
        </p:nvSpPr>
        <p:spPr>
          <a:xfrm>
            <a:off x="2736974" y="3641971"/>
            <a:ext cx="10316542" cy="9094797"/>
          </a:xfrm>
          <a:prstGeom prst="rect">
            <a:avLst/>
          </a:prstGeom>
          <a:noFill/>
        </p:spPr>
        <p:txBody>
          <a:bodyPr wrap="none" lIns="91440" tIns="45720" rIns="91440" bIns="45720" rtlCol="0" anchor="t">
            <a:spAutoFit/>
          </a:bodyPr>
          <a:lstStyle/>
          <a:p>
            <a:pPr marL="685800" indent="-685800">
              <a:lnSpc>
                <a:spcPct val="150000"/>
              </a:lnSpc>
              <a:buFont typeface="Arial" panose="05000000000000000000" pitchFamily="2" charset="2"/>
              <a:buChar char="•"/>
            </a:pPr>
            <a:r>
              <a:rPr lang="en-US" sz="5400" dirty="0"/>
              <a:t>A brief intro about ThitsaWorks</a:t>
            </a:r>
            <a:endParaRPr lang="en-US" sz="5400" dirty="0">
              <a:cs typeface="Arial"/>
            </a:endParaRPr>
          </a:p>
          <a:p>
            <a:pPr marL="685800" indent="-685800">
              <a:lnSpc>
                <a:spcPct val="150000"/>
              </a:lnSpc>
              <a:buFont typeface="Arial" panose="05000000000000000000" pitchFamily="2" charset="2"/>
              <a:buChar char="•"/>
            </a:pPr>
            <a:r>
              <a:rPr lang="en-US" sz="5400" b="1" dirty="0" err="1"/>
              <a:t>WynePay</a:t>
            </a:r>
            <a:r>
              <a:rPr lang="en-US" sz="5400" b="1" dirty="0"/>
              <a:t> journey </a:t>
            </a:r>
          </a:p>
          <a:p>
            <a:pPr marL="685800" indent="-685800">
              <a:lnSpc>
                <a:spcPct val="150000"/>
              </a:lnSpc>
              <a:buFont typeface="Arial" panose="05000000000000000000" pitchFamily="2" charset="2"/>
              <a:buChar char="•"/>
            </a:pPr>
            <a:r>
              <a:rPr lang="en-US" sz="5400" dirty="0"/>
              <a:t>What’s next</a:t>
            </a:r>
            <a:endParaRPr lang="en-US" sz="5400" dirty="0">
              <a:cs typeface="Arial"/>
            </a:endParaRPr>
          </a:p>
          <a:p>
            <a:pPr marL="685800" indent="-685800">
              <a:lnSpc>
                <a:spcPct val="150000"/>
              </a:lnSpc>
              <a:buFont typeface="Arial" panose="05000000000000000000" pitchFamily="2" charset="2"/>
              <a:buChar char="•"/>
            </a:pPr>
            <a:r>
              <a:rPr lang="en-US" sz="5400" dirty="0"/>
              <a:t>Suggestions</a:t>
            </a:r>
          </a:p>
          <a:p>
            <a:pPr>
              <a:lnSpc>
                <a:spcPct val="150000"/>
              </a:lnSpc>
            </a:pPr>
            <a:br>
              <a:rPr lang="en-US" sz="5400" dirty="0"/>
            </a:br>
            <a:endParaRPr lang="en-US" sz="7200" dirty="0"/>
          </a:p>
          <a:p>
            <a:endParaRPr lang="en-US" sz="7200" dirty="0"/>
          </a:p>
        </p:txBody>
      </p:sp>
      <p:sp>
        <p:nvSpPr>
          <p:cNvPr id="3" name="Title 2">
            <a:extLst>
              <a:ext uri="{FF2B5EF4-FFF2-40B4-BE49-F238E27FC236}">
                <a16:creationId xmlns:a16="http://schemas.microsoft.com/office/drawing/2014/main" id="{94542103-2DFE-1B9F-1E21-863A77AE823D}"/>
              </a:ext>
            </a:extLst>
          </p:cNvPr>
          <p:cNvSpPr>
            <a:spLocks noGrp="1"/>
          </p:cNvSpPr>
          <p:nvPr>
            <p:ph type="title"/>
          </p:nvPr>
        </p:nvSpPr>
        <p:spPr/>
        <p:txBody>
          <a:bodyPr/>
          <a:lstStyle/>
          <a:p>
            <a:r>
              <a:rPr lang="en-US" dirty="0">
                <a:cs typeface="Arial"/>
              </a:rPr>
              <a:t>Agenda</a:t>
            </a:r>
            <a:endParaRPr lang="en-US" dirty="0"/>
          </a:p>
        </p:txBody>
      </p:sp>
      <p:sp>
        <p:nvSpPr>
          <p:cNvPr id="4" name="Slide Number Placeholder 3">
            <a:extLst>
              <a:ext uri="{FF2B5EF4-FFF2-40B4-BE49-F238E27FC236}">
                <a16:creationId xmlns:a16="http://schemas.microsoft.com/office/drawing/2014/main" id="{C4082E6D-4017-B9A8-0243-D1EE0D4D9A88}"/>
              </a:ext>
            </a:extLst>
          </p:cNvPr>
          <p:cNvSpPr>
            <a:spLocks noGrp="1"/>
          </p:cNvSpPr>
          <p:nvPr/>
        </p:nvSpPr>
        <p:spPr>
          <a:xfrm>
            <a:off x="17223443" y="12712701"/>
            <a:ext cx="5487114" cy="730250"/>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rgbClr val="005A83"/>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AF9D7A-5BEE-9245-944A-197F51D542D9}" type="slidenum">
              <a:rPr lang="en-US" smtClean="0"/>
              <a:pPr/>
              <a:t>2</a:t>
            </a:fld>
            <a:endParaRPr lang="en-US"/>
          </a:p>
        </p:txBody>
      </p:sp>
    </p:spTree>
    <p:extLst>
      <p:ext uri="{BB962C8B-B14F-4D97-AF65-F5344CB8AC3E}">
        <p14:creationId xmlns:p14="http://schemas.microsoft.com/office/powerpoint/2010/main" val="920529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81EA28-56FE-9AEA-A2FC-3BCFA96436EC}"/>
              </a:ext>
            </a:extLst>
          </p:cNvPr>
          <p:cNvPicPr>
            <a:picLocks noChangeAspect="1"/>
          </p:cNvPicPr>
          <p:nvPr/>
        </p:nvPicPr>
        <p:blipFill rotWithShape="1">
          <a:blip r:embed="rId3">
            <a:extLst>
              <a:ext uri="{28A0092B-C50C-407E-A947-70E740481C1C}">
                <a14:useLocalDpi xmlns:a14="http://schemas.microsoft.com/office/drawing/2010/main" val="0"/>
              </a:ext>
            </a:extLst>
          </a:blip>
          <a:srcRect l="1368" r="1048"/>
          <a:stretch/>
        </p:blipFill>
        <p:spPr>
          <a:xfrm>
            <a:off x="1971041" y="4238822"/>
            <a:ext cx="22416134" cy="9238928"/>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0EBA68DB-A849-43A9-ADF8-ACDD34C3FC84}"/>
              </a:ext>
            </a:extLst>
          </p:cNvPr>
          <p:cNvSpPr>
            <a:spLocks noGrp="1"/>
          </p:cNvSpPr>
          <p:nvPr>
            <p:ph type="sldNum" sz="quarter" idx="12"/>
          </p:nvPr>
        </p:nvSpPr>
        <p:spPr/>
        <p:txBody>
          <a:bodyPr/>
          <a:lstStyle/>
          <a:p>
            <a:fld id="{20AF9D7A-5BEE-9245-944A-197F51D542D9}" type="slidenum">
              <a:rPr lang="en-US" smtClean="0"/>
              <a:pPr/>
              <a:t>3</a:t>
            </a:fld>
            <a:endParaRPr lang="en-US"/>
          </a:p>
        </p:txBody>
      </p:sp>
      <p:sp>
        <p:nvSpPr>
          <p:cNvPr id="5" name="Title 1">
            <a:extLst>
              <a:ext uri="{FF2B5EF4-FFF2-40B4-BE49-F238E27FC236}">
                <a16:creationId xmlns:a16="http://schemas.microsoft.com/office/drawing/2014/main" id="{EA7C41C0-FAE0-4018-BA2D-26BE07100745}"/>
              </a:ext>
            </a:extLst>
          </p:cNvPr>
          <p:cNvSpPr txBox="1">
            <a:spLocks noGrp="1"/>
          </p:cNvSpPr>
          <p:nvPr>
            <p:ph type="title"/>
          </p:nvPr>
        </p:nvSpPr>
        <p:spPr>
          <a:xfrm>
            <a:off x="1611148" y="730252"/>
            <a:ext cx="18869025" cy="2651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r>
              <a:rPr lang="en-US" sz="8800" dirty="0">
                <a:solidFill>
                  <a:schemeClr val="accent1"/>
                </a:solidFill>
                <a:latin typeface="+mj-lt"/>
                <a:cs typeface="Arial"/>
              </a:rPr>
              <a:t>ThitsaWorks</a:t>
            </a:r>
          </a:p>
        </p:txBody>
      </p:sp>
      <p:pic>
        <p:nvPicPr>
          <p:cNvPr id="7" name="Picture 6">
            <a:extLst>
              <a:ext uri="{FF2B5EF4-FFF2-40B4-BE49-F238E27FC236}">
                <a16:creationId xmlns:a16="http://schemas.microsoft.com/office/drawing/2014/main" id="{D0A64AA3-4793-4EAF-A3B2-1EF2C427A82C}"/>
              </a:ext>
            </a:extLst>
          </p:cNvPr>
          <p:cNvPicPr>
            <a:picLocks noChangeAspect="1"/>
          </p:cNvPicPr>
          <p:nvPr/>
        </p:nvPicPr>
        <p:blipFill>
          <a:blip r:embed="rId4"/>
          <a:stretch>
            <a:fillRect/>
          </a:stretch>
        </p:blipFill>
        <p:spPr>
          <a:xfrm>
            <a:off x="16298698" y="843259"/>
            <a:ext cx="4181475" cy="2038350"/>
          </a:xfrm>
          <a:prstGeom prst="rect">
            <a:avLst/>
          </a:prstGeom>
          <a:ln>
            <a:noFill/>
          </a:ln>
          <a:effectLst>
            <a:softEdge rad="112500"/>
          </a:effectLst>
        </p:spPr>
      </p:pic>
      <p:sp>
        <p:nvSpPr>
          <p:cNvPr id="12" name="TextBox 1">
            <a:extLst>
              <a:ext uri="{FF2B5EF4-FFF2-40B4-BE49-F238E27FC236}">
                <a16:creationId xmlns:a16="http://schemas.microsoft.com/office/drawing/2014/main" id="{339C0B00-55D4-4E42-B676-0AC18CD90577}"/>
              </a:ext>
            </a:extLst>
          </p:cNvPr>
          <p:cNvSpPr txBox="1"/>
          <p:nvPr/>
        </p:nvSpPr>
        <p:spPr>
          <a:xfrm>
            <a:off x="1921313" y="4531804"/>
            <a:ext cx="10272274" cy="954107"/>
          </a:xfrm>
          <a:prstGeom prst="rect">
            <a:avLst/>
          </a:prstGeom>
          <a:solidFill>
            <a:schemeClr val="bg2"/>
          </a:solid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71500" indent="-571500">
              <a:buFont typeface="Arial" panose="020B0604020202020204" pitchFamily="34" charset="0"/>
              <a:buChar char="•"/>
            </a:pPr>
            <a:r>
              <a:rPr lang="en-US" sz="2800" dirty="0">
                <a:latin typeface="Calibri"/>
                <a:cs typeface="Calibri"/>
              </a:rPr>
              <a:t>Fin-tech founded in 2016                                                                                                     </a:t>
            </a:r>
          </a:p>
          <a:p>
            <a:pPr marL="571500" indent="-571500">
              <a:buFont typeface="Arial" panose="020B0604020202020204" pitchFamily="34" charset="0"/>
              <a:buChar char="•"/>
            </a:pPr>
            <a:r>
              <a:rPr lang="en-US" sz="2800" dirty="0">
                <a:latin typeface="Calibri"/>
                <a:cs typeface="Calibri"/>
              </a:rPr>
              <a:t>Based in Myanmar, Singapore (SFA certified)</a:t>
            </a:r>
            <a:endParaRPr lang="en-US" sz="2800" dirty="0">
              <a:cs typeface="Arial"/>
            </a:endParaRPr>
          </a:p>
        </p:txBody>
      </p:sp>
      <p:sp>
        <p:nvSpPr>
          <p:cNvPr id="14" name="TextBox 1">
            <a:extLst>
              <a:ext uri="{FF2B5EF4-FFF2-40B4-BE49-F238E27FC236}">
                <a16:creationId xmlns:a16="http://schemas.microsoft.com/office/drawing/2014/main" id="{F7582F5B-59E4-4577-BA45-60675B13A1B5}"/>
              </a:ext>
            </a:extLst>
          </p:cNvPr>
          <p:cNvSpPr txBox="1"/>
          <p:nvPr/>
        </p:nvSpPr>
        <p:spPr>
          <a:xfrm>
            <a:off x="12193587" y="4531804"/>
            <a:ext cx="11922495" cy="954107"/>
          </a:xfrm>
          <a:prstGeom prst="rect">
            <a:avLst/>
          </a:prstGeom>
          <a:solidFill>
            <a:schemeClr val="bg2"/>
          </a:solid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71500" indent="-571500">
              <a:buFont typeface="Arial" panose="020B0604020202020204" pitchFamily="34" charset="0"/>
              <a:buChar char="•"/>
            </a:pPr>
            <a:r>
              <a:rPr lang="en-US" sz="2800" dirty="0">
                <a:latin typeface="Calibri"/>
                <a:cs typeface="Calibri"/>
              </a:rPr>
              <a:t>45+ members                                     </a:t>
            </a:r>
          </a:p>
          <a:p>
            <a:pPr marL="571500" indent="-571500">
              <a:buFont typeface="Arial" panose="020B0604020202020204" pitchFamily="34" charset="0"/>
              <a:buChar char="•"/>
            </a:pPr>
            <a:r>
              <a:rPr lang="en-US" sz="2800" dirty="0">
                <a:latin typeface="Calibri"/>
                <a:cs typeface="Calibri"/>
              </a:rPr>
              <a:t>3 international partners (</a:t>
            </a:r>
            <a:r>
              <a:rPr lang="en-US" sz="2800" dirty="0" err="1">
                <a:latin typeface="Calibri"/>
                <a:cs typeface="Calibri"/>
              </a:rPr>
              <a:t>Modusbox</a:t>
            </a:r>
            <a:r>
              <a:rPr lang="en-US" sz="2800" dirty="0">
                <a:latin typeface="Calibri"/>
                <a:cs typeface="Calibri"/>
              </a:rPr>
              <a:t>, Musoni and </a:t>
            </a:r>
            <a:r>
              <a:rPr lang="en-US" sz="2800" dirty="0" err="1">
                <a:latin typeface="Calibri"/>
                <a:cs typeface="Calibri"/>
              </a:rPr>
              <a:t>Mifos</a:t>
            </a:r>
            <a:r>
              <a:rPr lang="en-US" sz="2800" dirty="0">
                <a:latin typeface="Calibri"/>
                <a:cs typeface="Calibri"/>
              </a:rPr>
              <a:t>)</a:t>
            </a:r>
          </a:p>
        </p:txBody>
      </p:sp>
      <p:sp>
        <p:nvSpPr>
          <p:cNvPr id="15" name="TextBox 1">
            <a:extLst>
              <a:ext uri="{FF2B5EF4-FFF2-40B4-BE49-F238E27FC236}">
                <a16:creationId xmlns:a16="http://schemas.microsoft.com/office/drawing/2014/main" id="{5176DF71-4835-4DE0-84E7-F347778E2113}"/>
              </a:ext>
            </a:extLst>
          </p:cNvPr>
          <p:cNvSpPr txBox="1"/>
          <p:nvPr/>
        </p:nvSpPr>
        <p:spPr>
          <a:xfrm>
            <a:off x="1921314" y="3381377"/>
            <a:ext cx="9479878" cy="707886"/>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00B0F0"/>
                </a:solidFill>
                <a:latin typeface="Calibri"/>
                <a:cs typeface="Calibri"/>
              </a:rPr>
              <a:t>About us</a:t>
            </a:r>
            <a:endParaRPr lang="en-US" sz="4000" dirty="0">
              <a:solidFill>
                <a:schemeClr val="accent1"/>
              </a:solidFill>
              <a:cs typeface="Arial"/>
            </a:endParaRPr>
          </a:p>
        </p:txBody>
      </p:sp>
    </p:spTree>
    <p:extLst>
      <p:ext uri="{BB962C8B-B14F-4D97-AF65-F5344CB8AC3E}">
        <p14:creationId xmlns:p14="http://schemas.microsoft.com/office/powerpoint/2010/main" val="1493402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F68DB03-FCB4-48A6-BF36-534E8A198D5A}"/>
              </a:ext>
            </a:extLst>
          </p:cNvPr>
          <p:cNvPicPr>
            <a:picLocks noChangeAspect="1"/>
          </p:cNvPicPr>
          <p:nvPr/>
        </p:nvPicPr>
        <p:blipFill>
          <a:blip r:embed="rId3"/>
          <a:stretch>
            <a:fillRect/>
          </a:stretch>
        </p:blipFill>
        <p:spPr>
          <a:xfrm>
            <a:off x="14007852" y="5255317"/>
            <a:ext cx="10379323" cy="5059624"/>
          </a:xfrm>
          <a:prstGeom prst="rect">
            <a:avLst/>
          </a:prstGeom>
          <a:ln>
            <a:noFill/>
          </a:ln>
          <a:effectLst>
            <a:softEdge rad="112500"/>
          </a:effectLst>
        </p:spPr>
      </p:pic>
      <p:sp>
        <p:nvSpPr>
          <p:cNvPr id="4" name="Slide Number Placeholder 3">
            <a:extLst>
              <a:ext uri="{FF2B5EF4-FFF2-40B4-BE49-F238E27FC236}">
                <a16:creationId xmlns:a16="http://schemas.microsoft.com/office/drawing/2014/main" id="{0EBA68DB-A849-43A9-ADF8-ACDD34C3FC84}"/>
              </a:ext>
            </a:extLst>
          </p:cNvPr>
          <p:cNvSpPr>
            <a:spLocks noGrp="1"/>
          </p:cNvSpPr>
          <p:nvPr>
            <p:ph type="sldNum" sz="quarter" idx="12"/>
          </p:nvPr>
        </p:nvSpPr>
        <p:spPr/>
        <p:txBody>
          <a:bodyPr/>
          <a:lstStyle/>
          <a:p>
            <a:fld id="{20AF9D7A-5BEE-9245-944A-197F51D542D9}" type="slidenum">
              <a:rPr lang="en-US" smtClean="0"/>
              <a:pPr/>
              <a:t>4</a:t>
            </a:fld>
            <a:endParaRPr lang="en-US"/>
          </a:p>
        </p:txBody>
      </p:sp>
      <p:sp>
        <p:nvSpPr>
          <p:cNvPr id="9" name="TextBox 1">
            <a:extLst>
              <a:ext uri="{FF2B5EF4-FFF2-40B4-BE49-F238E27FC236}">
                <a16:creationId xmlns:a16="http://schemas.microsoft.com/office/drawing/2014/main" id="{CA3290AA-497F-B72D-A931-081DA21E4181}"/>
              </a:ext>
            </a:extLst>
          </p:cNvPr>
          <p:cNvSpPr txBox="1"/>
          <p:nvPr/>
        </p:nvSpPr>
        <p:spPr>
          <a:xfrm>
            <a:off x="1921314" y="3381377"/>
            <a:ext cx="9479878" cy="707886"/>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00B0F0"/>
                </a:solidFill>
                <a:latin typeface="Calibri"/>
                <a:cs typeface="Calibri"/>
              </a:rPr>
              <a:t>Our Mission</a:t>
            </a:r>
            <a:endParaRPr lang="en-US" sz="4000" dirty="0">
              <a:solidFill>
                <a:schemeClr val="accent1"/>
              </a:solidFill>
              <a:cs typeface="Arial"/>
            </a:endParaRPr>
          </a:p>
        </p:txBody>
      </p:sp>
      <p:pic>
        <p:nvPicPr>
          <p:cNvPr id="6" name="Picture 5">
            <a:extLst>
              <a:ext uri="{FF2B5EF4-FFF2-40B4-BE49-F238E27FC236}">
                <a16:creationId xmlns:a16="http://schemas.microsoft.com/office/drawing/2014/main" id="{D45AE1A8-8B3F-E0B3-AE27-F6D808E6BD82}"/>
              </a:ext>
            </a:extLst>
          </p:cNvPr>
          <p:cNvPicPr>
            <a:picLocks noChangeAspect="1"/>
          </p:cNvPicPr>
          <p:nvPr/>
        </p:nvPicPr>
        <p:blipFill>
          <a:blip r:embed="rId4"/>
          <a:stretch>
            <a:fillRect/>
          </a:stretch>
        </p:blipFill>
        <p:spPr>
          <a:xfrm>
            <a:off x="1921314" y="4267256"/>
            <a:ext cx="12707008" cy="8384485"/>
          </a:xfrm>
          <a:prstGeom prst="rect">
            <a:avLst/>
          </a:prstGeom>
          <a:ln>
            <a:noFill/>
          </a:ln>
          <a:effectLst>
            <a:outerShdw blurRad="292100" dist="139700" dir="2700000" algn="tl" rotWithShape="0">
              <a:srgbClr val="333333">
                <a:alpha val="65000"/>
              </a:srgbClr>
            </a:outerShdw>
          </a:effectLst>
        </p:spPr>
      </p:pic>
      <p:sp>
        <p:nvSpPr>
          <p:cNvPr id="10" name="Title 1">
            <a:extLst>
              <a:ext uri="{FF2B5EF4-FFF2-40B4-BE49-F238E27FC236}">
                <a16:creationId xmlns:a16="http://schemas.microsoft.com/office/drawing/2014/main" id="{3CD3CD4E-0D86-4D1A-9172-62E19E517964}"/>
              </a:ext>
            </a:extLst>
          </p:cNvPr>
          <p:cNvSpPr txBox="1">
            <a:spLocks noGrp="1"/>
          </p:cNvSpPr>
          <p:nvPr>
            <p:ph type="title"/>
          </p:nvPr>
        </p:nvSpPr>
        <p:spPr>
          <a:xfrm>
            <a:off x="1611148" y="730252"/>
            <a:ext cx="18869025" cy="2651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r>
              <a:rPr lang="en-US" sz="8800" dirty="0">
                <a:solidFill>
                  <a:schemeClr val="accent1"/>
                </a:solidFill>
                <a:latin typeface="+mj-lt"/>
                <a:cs typeface="Arial"/>
              </a:rPr>
              <a:t>ThitsaWorks</a:t>
            </a:r>
          </a:p>
        </p:txBody>
      </p:sp>
    </p:spTree>
    <p:extLst>
      <p:ext uri="{BB962C8B-B14F-4D97-AF65-F5344CB8AC3E}">
        <p14:creationId xmlns:p14="http://schemas.microsoft.com/office/powerpoint/2010/main" val="1045383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9C4E3-75BA-97FC-4AE9-79248E602DDF}"/>
              </a:ext>
            </a:extLst>
          </p:cNvPr>
          <p:cNvSpPr>
            <a:spLocks noGrp="1"/>
          </p:cNvSpPr>
          <p:nvPr>
            <p:ph type="title"/>
          </p:nvPr>
        </p:nvSpPr>
        <p:spPr/>
        <p:txBody>
          <a:bodyPr/>
          <a:lstStyle/>
          <a:p>
            <a:r>
              <a:rPr lang="en-US">
                <a:cs typeface="Arial"/>
              </a:rPr>
              <a:t>Our Solutions</a:t>
            </a:r>
            <a:endParaRPr lang="en-US"/>
          </a:p>
        </p:txBody>
      </p:sp>
      <p:sp>
        <p:nvSpPr>
          <p:cNvPr id="4" name="Slide Number Placeholder 3">
            <a:extLst>
              <a:ext uri="{FF2B5EF4-FFF2-40B4-BE49-F238E27FC236}">
                <a16:creationId xmlns:a16="http://schemas.microsoft.com/office/drawing/2014/main" id="{5B39FC58-55FF-516B-EF30-EF7F12C40FEF}"/>
              </a:ext>
            </a:extLst>
          </p:cNvPr>
          <p:cNvSpPr>
            <a:spLocks noGrp="1"/>
          </p:cNvSpPr>
          <p:nvPr>
            <p:ph type="sldNum" sz="quarter" idx="12"/>
          </p:nvPr>
        </p:nvSpPr>
        <p:spPr/>
        <p:txBody>
          <a:bodyPr/>
          <a:lstStyle/>
          <a:p>
            <a:fld id="{20AF9D7A-5BEE-9245-944A-197F51D542D9}" type="slidenum">
              <a:rPr lang="en-US" smtClean="0"/>
              <a:t>5</a:t>
            </a:fld>
            <a:endParaRPr lang="en-US"/>
          </a:p>
        </p:txBody>
      </p:sp>
      <p:pic>
        <p:nvPicPr>
          <p:cNvPr id="5" name="Picture 4">
            <a:extLst>
              <a:ext uri="{FF2B5EF4-FFF2-40B4-BE49-F238E27FC236}">
                <a16:creationId xmlns:a16="http://schemas.microsoft.com/office/drawing/2014/main" id="{65D08E95-47E5-5826-3CE8-7EEBD7427F6E}"/>
              </a:ext>
            </a:extLst>
          </p:cNvPr>
          <p:cNvPicPr>
            <a:picLocks noChangeAspect="1"/>
          </p:cNvPicPr>
          <p:nvPr/>
        </p:nvPicPr>
        <p:blipFill>
          <a:blip r:embed="rId3"/>
          <a:stretch>
            <a:fillRect/>
          </a:stretch>
        </p:blipFill>
        <p:spPr>
          <a:xfrm>
            <a:off x="883160" y="4770794"/>
            <a:ext cx="1631931" cy="1586024"/>
          </a:xfrm>
          <a:prstGeom prst="rect">
            <a:avLst/>
          </a:prstGeom>
        </p:spPr>
      </p:pic>
      <p:sp>
        <p:nvSpPr>
          <p:cNvPr id="7" name="Freeform 6">
            <a:extLst>
              <a:ext uri="{FF2B5EF4-FFF2-40B4-BE49-F238E27FC236}">
                <a16:creationId xmlns:a16="http://schemas.microsoft.com/office/drawing/2014/main" id="{FFF91310-3ECA-7AF4-7CC8-A4747652EF95}"/>
              </a:ext>
            </a:extLst>
          </p:cNvPr>
          <p:cNvSpPr>
            <a:spLocks/>
          </p:cNvSpPr>
          <p:nvPr/>
        </p:nvSpPr>
        <p:spPr bwMode="auto">
          <a:xfrm>
            <a:off x="9461697" y="8426933"/>
            <a:ext cx="7078421" cy="3672611"/>
          </a:xfrm>
          <a:custGeom>
            <a:avLst/>
            <a:gdLst>
              <a:gd name="T0" fmla="*/ 2841 w 2855"/>
              <a:gd name="T1" fmla="*/ 100 h 1519"/>
              <a:gd name="T2" fmla="*/ 2795 w 2855"/>
              <a:gd name="T3" fmla="*/ 297 h 1519"/>
              <a:gd name="T4" fmla="*/ 2726 w 2855"/>
              <a:gd name="T5" fmla="*/ 485 h 1519"/>
              <a:gd name="T6" fmla="*/ 2636 w 2855"/>
              <a:gd name="T7" fmla="*/ 662 h 1519"/>
              <a:gd name="T8" fmla="*/ 2526 w 2855"/>
              <a:gd name="T9" fmla="*/ 825 h 1519"/>
              <a:gd name="T10" fmla="*/ 2397 w 2855"/>
              <a:gd name="T11" fmla="*/ 976 h 1519"/>
              <a:gd name="T12" fmla="*/ 2250 w 2855"/>
              <a:gd name="T13" fmla="*/ 1111 h 1519"/>
              <a:gd name="T14" fmla="*/ 2090 w 2855"/>
              <a:gd name="T15" fmla="*/ 1230 h 1519"/>
              <a:gd name="T16" fmla="*/ 1915 w 2855"/>
              <a:gd name="T17" fmla="*/ 1330 h 1519"/>
              <a:gd name="T18" fmla="*/ 1727 w 2855"/>
              <a:gd name="T19" fmla="*/ 1410 h 1519"/>
              <a:gd name="T20" fmla="*/ 1528 w 2855"/>
              <a:gd name="T21" fmla="*/ 1470 h 1519"/>
              <a:gd name="T22" fmla="*/ 1320 w 2855"/>
              <a:gd name="T23" fmla="*/ 1506 h 1519"/>
              <a:gd name="T24" fmla="*/ 1106 w 2855"/>
              <a:gd name="T25" fmla="*/ 1519 h 1519"/>
              <a:gd name="T26" fmla="*/ 887 w 2855"/>
              <a:gd name="T27" fmla="*/ 1506 h 1519"/>
              <a:gd name="T28" fmla="*/ 676 w 2855"/>
              <a:gd name="T29" fmla="*/ 1468 h 1519"/>
              <a:gd name="T30" fmla="*/ 475 w 2855"/>
              <a:gd name="T31" fmla="*/ 1407 h 1519"/>
              <a:gd name="T32" fmla="*/ 312 w 2855"/>
              <a:gd name="T33" fmla="*/ 1316 h 1519"/>
              <a:gd name="T34" fmla="*/ 201 w 2855"/>
              <a:gd name="T35" fmla="*/ 1211 h 1519"/>
              <a:gd name="T36" fmla="*/ 118 w 2855"/>
              <a:gd name="T37" fmla="*/ 1106 h 1519"/>
              <a:gd name="T38" fmla="*/ 61 w 2855"/>
              <a:gd name="T39" fmla="*/ 1006 h 1519"/>
              <a:gd name="T40" fmla="*/ 24 w 2855"/>
              <a:gd name="T41" fmla="*/ 907 h 1519"/>
              <a:gd name="T42" fmla="*/ 4 w 2855"/>
              <a:gd name="T43" fmla="*/ 814 h 1519"/>
              <a:gd name="T44" fmla="*/ 0 w 2855"/>
              <a:gd name="T45" fmla="*/ 727 h 1519"/>
              <a:gd name="T46" fmla="*/ 7 w 2855"/>
              <a:gd name="T47" fmla="*/ 647 h 1519"/>
              <a:gd name="T48" fmla="*/ 1987 w 2855"/>
              <a:gd name="T49" fmla="*/ 652 h 1519"/>
              <a:gd name="T50" fmla="*/ 2005 w 2855"/>
              <a:gd name="T51" fmla="*/ 652 h 1519"/>
              <a:gd name="T52" fmla="*/ 2038 w 2855"/>
              <a:gd name="T53" fmla="*/ 650 h 1519"/>
              <a:gd name="T54" fmla="*/ 2085 w 2855"/>
              <a:gd name="T55" fmla="*/ 646 h 1519"/>
              <a:gd name="T56" fmla="*/ 2144 w 2855"/>
              <a:gd name="T57" fmla="*/ 637 h 1519"/>
              <a:gd name="T58" fmla="*/ 2212 w 2855"/>
              <a:gd name="T59" fmla="*/ 623 h 1519"/>
              <a:gd name="T60" fmla="*/ 2286 w 2855"/>
              <a:gd name="T61" fmla="*/ 603 h 1519"/>
              <a:gd name="T62" fmla="*/ 2364 w 2855"/>
              <a:gd name="T63" fmla="*/ 575 h 1519"/>
              <a:gd name="T64" fmla="*/ 2445 w 2855"/>
              <a:gd name="T65" fmla="*/ 538 h 1519"/>
              <a:gd name="T66" fmla="*/ 2525 w 2855"/>
              <a:gd name="T67" fmla="*/ 491 h 1519"/>
              <a:gd name="T68" fmla="*/ 2602 w 2855"/>
              <a:gd name="T69" fmla="*/ 433 h 1519"/>
              <a:gd name="T70" fmla="*/ 2674 w 2855"/>
              <a:gd name="T71" fmla="*/ 362 h 1519"/>
              <a:gd name="T72" fmla="*/ 2739 w 2855"/>
              <a:gd name="T73" fmla="*/ 278 h 1519"/>
              <a:gd name="T74" fmla="*/ 2795 w 2855"/>
              <a:gd name="T75" fmla="*/ 179 h 1519"/>
              <a:gd name="T76" fmla="*/ 2838 w 2855"/>
              <a:gd name="T77" fmla="*/ 63 h 1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55" h="1519">
                <a:moveTo>
                  <a:pt x="2855" y="0"/>
                </a:moveTo>
                <a:lnTo>
                  <a:pt x="2841" y="100"/>
                </a:lnTo>
                <a:lnTo>
                  <a:pt x="2821" y="200"/>
                </a:lnTo>
                <a:lnTo>
                  <a:pt x="2795" y="297"/>
                </a:lnTo>
                <a:lnTo>
                  <a:pt x="2763" y="393"/>
                </a:lnTo>
                <a:lnTo>
                  <a:pt x="2726" y="485"/>
                </a:lnTo>
                <a:lnTo>
                  <a:pt x="2684" y="575"/>
                </a:lnTo>
                <a:lnTo>
                  <a:pt x="2636" y="662"/>
                </a:lnTo>
                <a:lnTo>
                  <a:pt x="2583" y="746"/>
                </a:lnTo>
                <a:lnTo>
                  <a:pt x="2526" y="825"/>
                </a:lnTo>
                <a:lnTo>
                  <a:pt x="2463" y="903"/>
                </a:lnTo>
                <a:lnTo>
                  <a:pt x="2397" y="976"/>
                </a:lnTo>
                <a:lnTo>
                  <a:pt x="2325" y="1045"/>
                </a:lnTo>
                <a:lnTo>
                  <a:pt x="2250" y="1111"/>
                </a:lnTo>
                <a:lnTo>
                  <a:pt x="2171" y="1173"/>
                </a:lnTo>
                <a:lnTo>
                  <a:pt x="2090" y="1230"/>
                </a:lnTo>
                <a:lnTo>
                  <a:pt x="2004" y="1282"/>
                </a:lnTo>
                <a:lnTo>
                  <a:pt x="1915" y="1330"/>
                </a:lnTo>
                <a:lnTo>
                  <a:pt x="1821" y="1372"/>
                </a:lnTo>
                <a:lnTo>
                  <a:pt x="1727" y="1410"/>
                </a:lnTo>
                <a:lnTo>
                  <a:pt x="1628" y="1443"/>
                </a:lnTo>
                <a:lnTo>
                  <a:pt x="1528" y="1470"/>
                </a:lnTo>
                <a:lnTo>
                  <a:pt x="1425" y="1491"/>
                </a:lnTo>
                <a:lnTo>
                  <a:pt x="1320" y="1506"/>
                </a:lnTo>
                <a:lnTo>
                  <a:pt x="1214" y="1516"/>
                </a:lnTo>
                <a:lnTo>
                  <a:pt x="1106" y="1519"/>
                </a:lnTo>
                <a:lnTo>
                  <a:pt x="996" y="1516"/>
                </a:lnTo>
                <a:lnTo>
                  <a:pt x="887" y="1506"/>
                </a:lnTo>
                <a:lnTo>
                  <a:pt x="781" y="1490"/>
                </a:lnTo>
                <a:lnTo>
                  <a:pt x="676" y="1468"/>
                </a:lnTo>
                <a:lnTo>
                  <a:pt x="574" y="1440"/>
                </a:lnTo>
                <a:lnTo>
                  <a:pt x="475" y="1407"/>
                </a:lnTo>
                <a:lnTo>
                  <a:pt x="378" y="1368"/>
                </a:lnTo>
                <a:lnTo>
                  <a:pt x="312" y="1316"/>
                </a:lnTo>
                <a:lnTo>
                  <a:pt x="253" y="1263"/>
                </a:lnTo>
                <a:lnTo>
                  <a:pt x="201" y="1211"/>
                </a:lnTo>
                <a:lnTo>
                  <a:pt x="157" y="1159"/>
                </a:lnTo>
                <a:lnTo>
                  <a:pt x="118" y="1106"/>
                </a:lnTo>
                <a:lnTo>
                  <a:pt x="87" y="1056"/>
                </a:lnTo>
                <a:lnTo>
                  <a:pt x="61" y="1006"/>
                </a:lnTo>
                <a:lnTo>
                  <a:pt x="40" y="955"/>
                </a:lnTo>
                <a:lnTo>
                  <a:pt x="24" y="907"/>
                </a:lnTo>
                <a:lnTo>
                  <a:pt x="11" y="860"/>
                </a:lnTo>
                <a:lnTo>
                  <a:pt x="4" y="814"/>
                </a:lnTo>
                <a:lnTo>
                  <a:pt x="1" y="770"/>
                </a:lnTo>
                <a:lnTo>
                  <a:pt x="0" y="727"/>
                </a:lnTo>
                <a:lnTo>
                  <a:pt x="2" y="686"/>
                </a:lnTo>
                <a:lnTo>
                  <a:pt x="7" y="647"/>
                </a:lnTo>
                <a:lnTo>
                  <a:pt x="1984" y="652"/>
                </a:lnTo>
                <a:lnTo>
                  <a:pt x="1987" y="652"/>
                </a:lnTo>
                <a:lnTo>
                  <a:pt x="1993" y="652"/>
                </a:lnTo>
                <a:lnTo>
                  <a:pt x="2005" y="652"/>
                </a:lnTo>
                <a:lnTo>
                  <a:pt x="2019" y="651"/>
                </a:lnTo>
                <a:lnTo>
                  <a:pt x="2038" y="650"/>
                </a:lnTo>
                <a:lnTo>
                  <a:pt x="2060" y="648"/>
                </a:lnTo>
                <a:lnTo>
                  <a:pt x="2085" y="646"/>
                </a:lnTo>
                <a:lnTo>
                  <a:pt x="2114" y="642"/>
                </a:lnTo>
                <a:lnTo>
                  <a:pt x="2144" y="637"/>
                </a:lnTo>
                <a:lnTo>
                  <a:pt x="2178" y="630"/>
                </a:lnTo>
                <a:lnTo>
                  <a:pt x="2212" y="623"/>
                </a:lnTo>
                <a:lnTo>
                  <a:pt x="2248" y="614"/>
                </a:lnTo>
                <a:lnTo>
                  <a:pt x="2286" y="603"/>
                </a:lnTo>
                <a:lnTo>
                  <a:pt x="2324" y="590"/>
                </a:lnTo>
                <a:lnTo>
                  <a:pt x="2364" y="575"/>
                </a:lnTo>
                <a:lnTo>
                  <a:pt x="2404" y="558"/>
                </a:lnTo>
                <a:lnTo>
                  <a:pt x="2445" y="538"/>
                </a:lnTo>
                <a:lnTo>
                  <a:pt x="2485" y="516"/>
                </a:lnTo>
                <a:lnTo>
                  <a:pt x="2525" y="491"/>
                </a:lnTo>
                <a:lnTo>
                  <a:pt x="2563" y="464"/>
                </a:lnTo>
                <a:lnTo>
                  <a:pt x="2602" y="433"/>
                </a:lnTo>
                <a:lnTo>
                  <a:pt x="2639" y="400"/>
                </a:lnTo>
                <a:lnTo>
                  <a:pt x="2674" y="362"/>
                </a:lnTo>
                <a:lnTo>
                  <a:pt x="2708" y="322"/>
                </a:lnTo>
                <a:lnTo>
                  <a:pt x="2739" y="278"/>
                </a:lnTo>
                <a:lnTo>
                  <a:pt x="2768" y="230"/>
                </a:lnTo>
                <a:lnTo>
                  <a:pt x="2795" y="179"/>
                </a:lnTo>
                <a:lnTo>
                  <a:pt x="2818" y="123"/>
                </a:lnTo>
                <a:lnTo>
                  <a:pt x="2838" y="63"/>
                </a:lnTo>
                <a:lnTo>
                  <a:pt x="2855" y="0"/>
                </a:lnTo>
                <a:close/>
              </a:path>
            </a:pathLst>
          </a:custGeom>
          <a:gradFill flip="none" rotWithShape="1">
            <a:gsLst>
              <a:gs pos="0">
                <a:schemeClr val="tx1">
                  <a:lumMod val="95000"/>
                  <a:lumOff val="5000"/>
                </a:schemeClr>
              </a:gs>
              <a:gs pos="100000">
                <a:schemeClr val="tx1">
                  <a:lumMod val="65000"/>
                  <a:lumOff val="35000"/>
                </a:schemeClr>
              </a:gs>
            </a:gsLst>
            <a:lin ang="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latin typeface="Arial" panose="020B0604020202020204" pitchFamily="34" charset="0"/>
              <a:cs typeface="Arial" panose="020B0604020202020204" pitchFamily="34" charset="0"/>
            </a:endParaRPr>
          </a:p>
        </p:txBody>
      </p:sp>
      <p:sp>
        <p:nvSpPr>
          <p:cNvPr id="8" name="Freeform 7">
            <a:extLst>
              <a:ext uri="{FF2B5EF4-FFF2-40B4-BE49-F238E27FC236}">
                <a16:creationId xmlns:a16="http://schemas.microsoft.com/office/drawing/2014/main" id="{A9A5CF95-AF1A-9286-90E2-8DECB2082675}"/>
              </a:ext>
            </a:extLst>
          </p:cNvPr>
          <p:cNvSpPr>
            <a:spLocks/>
          </p:cNvSpPr>
          <p:nvPr/>
        </p:nvSpPr>
        <p:spPr bwMode="auto">
          <a:xfrm>
            <a:off x="9479051" y="7585545"/>
            <a:ext cx="7080900" cy="2417782"/>
          </a:xfrm>
          <a:custGeom>
            <a:avLst/>
            <a:gdLst>
              <a:gd name="T0" fmla="*/ 2854 w 2856"/>
              <a:gd name="T1" fmla="*/ 88 h 1000"/>
              <a:gd name="T2" fmla="*/ 2854 w 2856"/>
              <a:gd name="T3" fmla="*/ 263 h 1000"/>
              <a:gd name="T4" fmla="*/ 2831 w 2856"/>
              <a:gd name="T5" fmla="*/ 411 h 1000"/>
              <a:gd name="T6" fmla="*/ 2788 w 2856"/>
              <a:gd name="T7" fmla="*/ 527 h 1000"/>
              <a:gd name="T8" fmla="*/ 2732 w 2856"/>
              <a:gd name="T9" fmla="*/ 626 h 1000"/>
              <a:gd name="T10" fmla="*/ 2667 w 2856"/>
              <a:gd name="T11" fmla="*/ 710 h 1000"/>
              <a:gd name="T12" fmla="*/ 2595 w 2856"/>
              <a:gd name="T13" fmla="*/ 781 h 1000"/>
              <a:gd name="T14" fmla="*/ 2518 w 2856"/>
              <a:gd name="T15" fmla="*/ 839 h 1000"/>
              <a:gd name="T16" fmla="*/ 2438 w 2856"/>
              <a:gd name="T17" fmla="*/ 886 h 1000"/>
              <a:gd name="T18" fmla="*/ 2357 w 2856"/>
              <a:gd name="T19" fmla="*/ 923 h 1000"/>
              <a:gd name="T20" fmla="*/ 2279 w 2856"/>
              <a:gd name="T21" fmla="*/ 951 h 1000"/>
              <a:gd name="T22" fmla="*/ 2205 w 2856"/>
              <a:gd name="T23" fmla="*/ 971 h 1000"/>
              <a:gd name="T24" fmla="*/ 2137 w 2856"/>
              <a:gd name="T25" fmla="*/ 985 h 1000"/>
              <a:gd name="T26" fmla="*/ 2078 w 2856"/>
              <a:gd name="T27" fmla="*/ 994 h 1000"/>
              <a:gd name="T28" fmla="*/ 2031 w 2856"/>
              <a:gd name="T29" fmla="*/ 998 h 1000"/>
              <a:gd name="T30" fmla="*/ 1998 w 2856"/>
              <a:gd name="T31" fmla="*/ 1000 h 1000"/>
              <a:gd name="T32" fmla="*/ 1980 w 2856"/>
              <a:gd name="T33" fmla="*/ 1000 h 1000"/>
              <a:gd name="T34" fmla="*/ 0 w 2856"/>
              <a:gd name="T35" fmla="*/ 995 h 1000"/>
              <a:gd name="T36" fmla="*/ 15 w 2856"/>
              <a:gd name="T37" fmla="*/ 923 h 1000"/>
              <a:gd name="T38" fmla="*/ 36 w 2856"/>
              <a:gd name="T39" fmla="*/ 861 h 1000"/>
              <a:gd name="T40" fmla="*/ 58 w 2856"/>
              <a:gd name="T41" fmla="*/ 811 h 1000"/>
              <a:gd name="T42" fmla="*/ 77 w 2856"/>
              <a:gd name="T43" fmla="*/ 773 h 1000"/>
              <a:gd name="T44" fmla="*/ 91 w 2856"/>
              <a:gd name="T45" fmla="*/ 749 h 1000"/>
              <a:gd name="T46" fmla="*/ 98 w 2856"/>
              <a:gd name="T47" fmla="*/ 741 h 1000"/>
              <a:gd name="T48" fmla="*/ 440 w 2856"/>
              <a:gd name="T49" fmla="*/ 583 h 1000"/>
              <a:gd name="T50" fmla="*/ 1948 w 2856"/>
              <a:gd name="T51" fmla="*/ 745 h 1000"/>
              <a:gd name="T52" fmla="*/ 1956 w 2856"/>
              <a:gd name="T53" fmla="*/ 745 h 1000"/>
              <a:gd name="T54" fmla="*/ 1979 w 2856"/>
              <a:gd name="T55" fmla="*/ 745 h 1000"/>
              <a:gd name="T56" fmla="*/ 2016 w 2856"/>
              <a:gd name="T57" fmla="*/ 744 h 1000"/>
              <a:gd name="T58" fmla="*/ 2063 w 2856"/>
              <a:gd name="T59" fmla="*/ 741 h 1000"/>
              <a:gd name="T60" fmla="*/ 2118 w 2856"/>
              <a:gd name="T61" fmla="*/ 735 h 1000"/>
              <a:gd name="T62" fmla="*/ 2182 w 2856"/>
              <a:gd name="T63" fmla="*/ 725 h 1000"/>
              <a:gd name="T64" fmla="*/ 2251 w 2856"/>
              <a:gd name="T65" fmla="*/ 709 h 1000"/>
              <a:gd name="T66" fmla="*/ 2325 w 2856"/>
              <a:gd name="T67" fmla="*/ 688 h 1000"/>
              <a:gd name="T68" fmla="*/ 2400 w 2856"/>
              <a:gd name="T69" fmla="*/ 660 h 1000"/>
              <a:gd name="T70" fmla="*/ 2475 w 2856"/>
              <a:gd name="T71" fmla="*/ 624 h 1000"/>
              <a:gd name="T72" fmla="*/ 2547 w 2856"/>
              <a:gd name="T73" fmla="*/ 579 h 1000"/>
              <a:gd name="T74" fmla="*/ 2616 w 2856"/>
              <a:gd name="T75" fmla="*/ 524 h 1000"/>
              <a:gd name="T76" fmla="*/ 2680 w 2856"/>
              <a:gd name="T77" fmla="*/ 458 h 1000"/>
              <a:gd name="T78" fmla="*/ 2737 w 2856"/>
              <a:gd name="T79" fmla="*/ 380 h 1000"/>
              <a:gd name="T80" fmla="*/ 2783 w 2856"/>
              <a:gd name="T81" fmla="*/ 289 h 1000"/>
              <a:gd name="T82" fmla="*/ 2818 w 2856"/>
              <a:gd name="T83" fmla="*/ 184 h 1000"/>
              <a:gd name="T84" fmla="*/ 2840 w 2856"/>
              <a:gd name="T85" fmla="*/ 65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56" h="1000">
                <a:moveTo>
                  <a:pt x="2847" y="0"/>
                </a:moveTo>
                <a:lnTo>
                  <a:pt x="2854" y="88"/>
                </a:lnTo>
                <a:lnTo>
                  <a:pt x="2856" y="177"/>
                </a:lnTo>
                <a:lnTo>
                  <a:pt x="2854" y="263"/>
                </a:lnTo>
                <a:lnTo>
                  <a:pt x="2848" y="348"/>
                </a:lnTo>
                <a:lnTo>
                  <a:pt x="2831" y="411"/>
                </a:lnTo>
                <a:lnTo>
                  <a:pt x="2811" y="471"/>
                </a:lnTo>
                <a:lnTo>
                  <a:pt x="2788" y="527"/>
                </a:lnTo>
                <a:lnTo>
                  <a:pt x="2761" y="578"/>
                </a:lnTo>
                <a:lnTo>
                  <a:pt x="2732" y="626"/>
                </a:lnTo>
                <a:lnTo>
                  <a:pt x="2701" y="670"/>
                </a:lnTo>
                <a:lnTo>
                  <a:pt x="2667" y="710"/>
                </a:lnTo>
                <a:lnTo>
                  <a:pt x="2632" y="748"/>
                </a:lnTo>
                <a:lnTo>
                  <a:pt x="2595" y="781"/>
                </a:lnTo>
                <a:lnTo>
                  <a:pt x="2556" y="812"/>
                </a:lnTo>
                <a:lnTo>
                  <a:pt x="2518" y="839"/>
                </a:lnTo>
                <a:lnTo>
                  <a:pt x="2478" y="864"/>
                </a:lnTo>
                <a:lnTo>
                  <a:pt x="2438" y="886"/>
                </a:lnTo>
                <a:lnTo>
                  <a:pt x="2397" y="906"/>
                </a:lnTo>
                <a:lnTo>
                  <a:pt x="2357" y="923"/>
                </a:lnTo>
                <a:lnTo>
                  <a:pt x="2317" y="938"/>
                </a:lnTo>
                <a:lnTo>
                  <a:pt x="2279" y="951"/>
                </a:lnTo>
                <a:lnTo>
                  <a:pt x="2241" y="962"/>
                </a:lnTo>
                <a:lnTo>
                  <a:pt x="2205" y="971"/>
                </a:lnTo>
                <a:lnTo>
                  <a:pt x="2171" y="978"/>
                </a:lnTo>
                <a:lnTo>
                  <a:pt x="2137" y="985"/>
                </a:lnTo>
                <a:lnTo>
                  <a:pt x="2107" y="990"/>
                </a:lnTo>
                <a:lnTo>
                  <a:pt x="2078" y="994"/>
                </a:lnTo>
                <a:lnTo>
                  <a:pt x="2053" y="996"/>
                </a:lnTo>
                <a:lnTo>
                  <a:pt x="2031" y="998"/>
                </a:lnTo>
                <a:lnTo>
                  <a:pt x="2012" y="999"/>
                </a:lnTo>
                <a:lnTo>
                  <a:pt x="1998" y="1000"/>
                </a:lnTo>
                <a:lnTo>
                  <a:pt x="1986" y="1000"/>
                </a:lnTo>
                <a:lnTo>
                  <a:pt x="1980" y="1000"/>
                </a:lnTo>
                <a:lnTo>
                  <a:pt x="1977" y="1000"/>
                </a:lnTo>
                <a:lnTo>
                  <a:pt x="0" y="995"/>
                </a:lnTo>
                <a:lnTo>
                  <a:pt x="7" y="958"/>
                </a:lnTo>
                <a:lnTo>
                  <a:pt x="15" y="923"/>
                </a:lnTo>
                <a:lnTo>
                  <a:pt x="25" y="890"/>
                </a:lnTo>
                <a:lnTo>
                  <a:pt x="36" y="861"/>
                </a:lnTo>
                <a:lnTo>
                  <a:pt x="46" y="834"/>
                </a:lnTo>
                <a:lnTo>
                  <a:pt x="58" y="811"/>
                </a:lnTo>
                <a:lnTo>
                  <a:pt x="67" y="790"/>
                </a:lnTo>
                <a:lnTo>
                  <a:pt x="77" y="773"/>
                </a:lnTo>
                <a:lnTo>
                  <a:pt x="85" y="759"/>
                </a:lnTo>
                <a:lnTo>
                  <a:pt x="91" y="749"/>
                </a:lnTo>
                <a:lnTo>
                  <a:pt x="96" y="743"/>
                </a:lnTo>
                <a:lnTo>
                  <a:pt x="98" y="741"/>
                </a:lnTo>
                <a:lnTo>
                  <a:pt x="352" y="741"/>
                </a:lnTo>
                <a:lnTo>
                  <a:pt x="440" y="583"/>
                </a:lnTo>
                <a:lnTo>
                  <a:pt x="532" y="741"/>
                </a:lnTo>
                <a:lnTo>
                  <a:pt x="1948" y="745"/>
                </a:lnTo>
                <a:lnTo>
                  <a:pt x="1951" y="745"/>
                </a:lnTo>
                <a:lnTo>
                  <a:pt x="1956" y="745"/>
                </a:lnTo>
                <a:lnTo>
                  <a:pt x="1966" y="745"/>
                </a:lnTo>
                <a:lnTo>
                  <a:pt x="1979" y="745"/>
                </a:lnTo>
                <a:lnTo>
                  <a:pt x="1996" y="745"/>
                </a:lnTo>
                <a:lnTo>
                  <a:pt x="2016" y="744"/>
                </a:lnTo>
                <a:lnTo>
                  <a:pt x="2038" y="743"/>
                </a:lnTo>
                <a:lnTo>
                  <a:pt x="2063" y="741"/>
                </a:lnTo>
                <a:lnTo>
                  <a:pt x="2089" y="738"/>
                </a:lnTo>
                <a:lnTo>
                  <a:pt x="2118" y="735"/>
                </a:lnTo>
                <a:lnTo>
                  <a:pt x="2150" y="730"/>
                </a:lnTo>
                <a:lnTo>
                  <a:pt x="2182" y="725"/>
                </a:lnTo>
                <a:lnTo>
                  <a:pt x="2217" y="717"/>
                </a:lnTo>
                <a:lnTo>
                  <a:pt x="2251" y="709"/>
                </a:lnTo>
                <a:lnTo>
                  <a:pt x="2288" y="700"/>
                </a:lnTo>
                <a:lnTo>
                  <a:pt x="2325" y="688"/>
                </a:lnTo>
                <a:lnTo>
                  <a:pt x="2362" y="676"/>
                </a:lnTo>
                <a:lnTo>
                  <a:pt x="2400" y="660"/>
                </a:lnTo>
                <a:lnTo>
                  <a:pt x="2437" y="643"/>
                </a:lnTo>
                <a:lnTo>
                  <a:pt x="2475" y="624"/>
                </a:lnTo>
                <a:lnTo>
                  <a:pt x="2511" y="602"/>
                </a:lnTo>
                <a:lnTo>
                  <a:pt x="2547" y="579"/>
                </a:lnTo>
                <a:lnTo>
                  <a:pt x="2582" y="553"/>
                </a:lnTo>
                <a:lnTo>
                  <a:pt x="2616" y="524"/>
                </a:lnTo>
                <a:lnTo>
                  <a:pt x="2650" y="492"/>
                </a:lnTo>
                <a:lnTo>
                  <a:pt x="2680" y="458"/>
                </a:lnTo>
                <a:lnTo>
                  <a:pt x="2709" y="420"/>
                </a:lnTo>
                <a:lnTo>
                  <a:pt x="2737" y="380"/>
                </a:lnTo>
                <a:lnTo>
                  <a:pt x="2761" y="336"/>
                </a:lnTo>
                <a:lnTo>
                  <a:pt x="2783" y="289"/>
                </a:lnTo>
                <a:lnTo>
                  <a:pt x="2803" y="239"/>
                </a:lnTo>
                <a:lnTo>
                  <a:pt x="2818" y="184"/>
                </a:lnTo>
                <a:lnTo>
                  <a:pt x="2831" y="126"/>
                </a:lnTo>
                <a:lnTo>
                  <a:pt x="2840" y="65"/>
                </a:lnTo>
                <a:lnTo>
                  <a:pt x="2847"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Arial" panose="020B0604020202020204" pitchFamily="34" charset="0"/>
              <a:cs typeface="Arial" panose="020B0604020202020204" pitchFamily="34" charset="0"/>
            </a:endParaRPr>
          </a:p>
        </p:txBody>
      </p:sp>
      <p:sp>
        <p:nvSpPr>
          <p:cNvPr id="9" name="Freeform 8">
            <a:extLst>
              <a:ext uri="{FF2B5EF4-FFF2-40B4-BE49-F238E27FC236}">
                <a16:creationId xmlns:a16="http://schemas.microsoft.com/office/drawing/2014/main" id="{9DACE665-F94B-4274-FD3B-57B321169F3B}"/>
              </a:ext>
            </a:extLst>
          </p:cNvPr>
          <p:cNvSpPr>
            <a:spLocks/>
          </p:cNvSpPr>
          <p:nvPr/>
        </p:nvSpPr>
        <p:spPr bwMode="auto">
          <a:xfrm>
            <a:off x="10748456" y="3738854"/>
            <a:ext cx="5771826" cy="5449680"/>
          </a:xfrm>
          <a:custGeom>
            <a:avLst/>
            <a:gdLst>
              <a:gd name="T0" fmla="*/ 725 w 2328"/>
              <a:gd name="T1" fmla="*/ 3 h 2254"/>
              <a:gd name="T2" fmla="*/ 905 w 2328"/>
              <a:gd name="T3" fmla="*/ 23 h 2254"/>
              <a:gd name="T4" fmla="*/ 1081 w 2328"/>
              <a:gd name="T5" fmla="*/ 62 h 2254"/>
              <a:gd name="T6" fmla="*/ 1253 w 2328"/>
              <a:gd name="T7" fmla="*/ 118 h 2254"/>
              <a:gd name="T8" fmla="*/ 1418 w 2328"/>
              <a:gd name="T9" fmla="*/ 194 h 2254"/>
              <a:gd name="T10" fmla="*/ 1574 w 2328"/>
              <a:gd name="T11" fmla="*/ 287 h 2254"/>
              <a:gd name="T12" fmla="*/ 1720 w 2328"/>
              <a:gd name="T13" fmla="*/ 397 h 2254"/>
              <a:gd name="T14" fmla="*/ 1856 w 2328"/>
              <a:gd name="T15" fmla="*/ 523 h 2254"/>
              <a:gd name="T16" fmla="*/ 1978 w 2328"/>
              <a:gd name="T17" fmla="*/ 665 h 2254"/>
              <a:gd name="T18" fmla="*/ 2085 w 2328"/>
              <a:gd name="T19" fmla="*/ 824 h 2254"/>
              <a:gd name="T20" fmla="*/ 2181 w 2328"/>
              <a:gd name="T21" fmla="*/ 1004 h 2254"/>
              <a:gd name="T22" fmla="*/ 2255 w 2328"/>
              <a:gd name="T23" fmla="*/ 1200 h 2254"/>
              <a:gd name="T24" fmla="*/ 2303 w 2328"/>
              <a:gd name="T25" fmla="*/ 1399 h 2254"/>
              <a:gd name="T26" fmla="*/ 2328 w 2328"/>
              <a:gd name="T27" fmla="*/ 1600 h 2254"/>
              <a:gd name="T28" fmla="*/ 2297 w 2328"/>
              <a:gd name="T29" fmla="*/ 1739 h 2254"/>
              <a:gd name="T30" fmla="*/ 2255 w 2328"/>
              <a:gd name="T31" fmla="*/ 1858 h 2254"/>
              <a:gd name="T32" fmla="*/ 2205 w 2328"/>
              <a:gd name="T33" fmla="*/ 1960 h 2254"/>
              <a:gd name="T34" fmla="*/ 2148 w 2328"/>
              <a:gd name="T35" fmla="*/ 2043 h 2254"/>
              <a:gd name="T36" fmla="*/ 2087 w 2328"/>
              <a:gd name="T37" fmla="*/ 2113 h 2254"/>
              <a:gd name="T38" fmla="*/ 2022 w 2328"/>
              <a:gd name="T39" fmla="*/ 2167 h 2254"/>
              <a:gd name="T40" fmla="*/ 1956 w 2328"/>
              <a:gd name="T41" fmla="*/ 2210 h 2254"/>
              <a:gd name="T42" fmla="*/ 1890 w 2328"/>
              <a:gd name="T43" fmla="*/ 2241 h 2254"/>
              <a:gd name="T44" fmla="*/ 971 w 2328"/>
              <a:gd name="T45" fmla="*/ 562 h 2254"/>
              <a:gd name="T46" fmla="*/ 966 w 2328"/>
              <a:gd name="T47" fmla="*/ 553 h 2254"/>
              <a:gd name="T48" fmla="*/ 952 w 2328"/>
              <a:gd name="T49" fmla="*/ 530 h 2254"/>
              <a:gd name="T50" fmla="*/ 930 w 2328"/>
              <a:gd name="T51" fmla="*/ 495 h 2254"/>
              <a:gd name="T52" fmla="*/ 898 w 2328"/>
              <a:gd name="T53" fmla="*/ 450 h 2254"/>
              <a:gd name="T54" fmla="*/ 857 w 2328"/>
              <a:gd name="T55" fmla="*/ 398 h 2254"/>
              <a:gd name="T56" fmla="*/ 807 w 2328"/>
              <a:gd name="T57" fmla="*/ 343 h 2254"/>
              <a:gd name="T58" fmla="*/ 747 w 2328"/>
              <a:gd name="T59" fmla="*/ 287 h 2254"/>
              <a:gd name="T60" fmla="*/ 678 w 2328"/>
              <a:gd name="T61" fmla="*/ 233 h 2254"/>
              <a:gd name="T62" fmla="*/ 599 w 2328"/>
              <a:gd name="T63" fmla="*/ 183 h 2254"/>
              <a:gd name="T64" fmla="*/ 512 w 2328"/>
              <a:gd name="T65" fmla="*/ 143 h 2254"/>
              <a:gd name="T66" fmla="*/ 415 w 2328"/>
              <a:gd name="T67" fmla="*/ 111 h 2254"/>
              <a:gd name="T68" fmla="*/ 308 w 2328"/>
              <a:gd name="T69" fmla="*/ 92 h 2254"/>
              <a:gd name="T70" fmla="*/ 193 w 2328"/>
              <a:gd name="T71" fmla="*/ 90 h 2254"/>
              <a:gd name="T72" fmla="*/ 67 w 2328"/>
              <a:gd name="T73" fmla="*/ 107 h 2254"/>
              <a:gd name="T74" fmla="*/ 89 w 2328"/>
              <a:gd name="T75" fmla="*/ 90 h 2254"/>
              <a:gd name="T76" fmla="*/ 269 w 2328"/>
              <a:gd name="T77" fmla="*/ 40 h 2254"/>
              <a:gd name="T78" fmla="*/ 451 w 2328"/>
              <a:gd name="T79" fmla="*/ 9 h 2254"/>
              <a:gd name="T80" fmla="*/ 634 w 2328"/>
              <a:gd name="T81" fmla="*/ 0 h 2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28" h="2254">
                <a:moveTo>
                  <a:pt x="634" y="0"/>
                </a:moveTo>
                <a:lnTo>
                  <a:pt x="725" y="3"/>
                </a:lnTo>
                <a:lnTo>
                  <a:pt x="815" y="10"/>
                </a:lnTo>
                <a:lnTo>
                  <a:pt x="905" y="23"/>
                </a:lnTo>
                <a:lnTo>
                  <a:pt x="993" y="40"/>
                </a:lnTo>
                <a:lnTo>
                  <a:pt x="1081" y="62"/>
                </a:lnTo>
                <a:lnTo>
                  <a:pt x="1168" y="88"/>
                </a:lnTo>
                <a:lnTo>
                  <a:pt x="1253" y="118"/>
                </a:lnTo>
                <a:lnTo>
                  <a:pt x="1336" y="154"/>
                </a:lnTo>
                <a:lnTo>
                  <a:pt x="1418" y="194"/>
                </a:lnTo>
                <a:lnTo>
                  <a:pt x="1497" y="238"/>
                </a:lnTo>
                <a:lnTo>
                  <a:pt x="1574" y="287"/>
                </a:lnTo>
                <a:lnTo>
                  <a:pt x="1649" y="340"/>
                </a:lnTo>
                <a:lnTo>
                  <a:pt x="1720" y="397"/>
                </a:lnTo>
                <a:lnTo>
                  <a:pt x="1790" y="458"/>
                </a:lnTo>
                <a:lnTo>
                  <a:pt x="1856" y="523"/>
                </a:lnTo>
                <a:lnTo>
                  <a:pt x="1919" y="592"/>
                </a:lnTo>
                <a:lnTo>
                  <a:pt x="1978" y="665"/>
                </a:lnTo>
                <a:lnTo>
                  <a:pt x="2034" y="743"/>
                </a:lnTo>
                <a:lnTo>
                  <a:pt x="2085" y="824"/>
                </a:lnTo>
                <a:lnTo>
                  <a:pt x="2133" y="909"/>
                </a:lnTo>
                <a:lnTo>
                  <a:pt x="2181" y="1004"/>
                </a:lnTo>
                <a:lnTo>
                  <a:pt x="2220" y="1101"/>
                </a:lnTo>
                <a:lnTo>
                  <a:pt x="2255" y="1200"/>
                </a:lnTo>
                <a:lnTo>
                  <a:pt x="2282" y="1298"/>
                </a:lnTo>
                <a:lnTo>
                  <a:pt x="2303" y="1399"/>
                </a:lnTo>
                <a:lnTo>
                  <a:pt x="2319" y="1500"/>
                </a:lnTo>
                <a:lnTo>
                  <a:pt x="2328" y="1600"/>
                </a:lnTo>
                <a:lnTo>
                  <a:pt x="2314" y="1672"/>
                </a:lnTo>
                <a:lnTo>
                  <a:pt x="2297" y="1739"/>
                </a:lnTo>
                <a:lnTo>
                  <a:pt x="2277" y="1801"/>
                </a:lnTo>
                <a:lnTo>
                  <a:pt x="2255" y="1858"/>
                </a:lnTo>
                <a:lnTo>
                  <a:pt x="2231" y="1911"/>
                </a:lnTo>
                <a:lnTo>
                  <a:pt x="2205" y="1960"/>
                </a:lnTo>
                <a:lnTo>
                  <a:pt x="2177" y="2004"/>
                </a:lnTo>
                <a:lnTo>
                  <a:pt x="2148" y="2043"/>
                </a:lnTo>
                <a:lnTo>
                  <a:pt x="2118" y="2080"/>
                </a:lnTo>
                <a:lnTo>
                  <a:pt x="2087" y="2113"/>
                </a:lnTo>
                <a:lnTo>
                  <a:pt x="2055" y="2141"/>
                </a:lnTo>
                <a:lnTo>
                  <a:pt x="2022" y="2167"/>
                </a:lnTo>
                <a:lnTo>
                  <a:pt x="1989" y="2190"/>
                </a:lnTo>
                <a:lnTo>
                  <a:pt x="1956" y="2210"/>
                </a:lnTo>
                <a:lnTo>
                  <a:pt x="1923" y="2227"/>
                </a:lnTo>
                <a:lnTo>
                  <a:pt x="1890" y="2241"/>
                </a:lnTo>
                <a:lnTo>
                  <a:pt x="1859" y="2254"/>
                </a:lnTo>
                <a:lnTo>
                  <a:pt x="971" y="562"/>
                </a:lnTo>
                <a:lnTo>
                  <a:pt x="970" y="560"/>
                </a:lnTo>
                <a:lnTo>
                  <a:pt x="966" y="553"/>
                </a:lnTo>
                <a:lnTo>
                  <a:pt x="961" y="544"/>
                </a:lnTo>
                <a:lnTo>
                  <a:pt x="952" y="530"/>
                </a:lnTo>
                <a:lnTo>
                  <a:pt x="943" y="513"/>
                </a:lnTo>
                <a:lnTo>
                  <a:pt x="930" y="495"/>
                </a:lnTo>
                <a:lnTo>
                  <a:pt x="915" y="473"/>
                </a:lnTo>
                <a:lnTo>
                  <a:pt x="898" y="450"/>
                </a:lnTo>
                <a:lnTo>
                  <a:pt x="879" y="424"/>
                </a:lnTo>
                <a:lnTo>
                  <a:pt x="857" y="398"/>
                </a:lnTo>
                <a:lnTo>
                  <a:pt x="833" y="371"/>
                </a:lnTo>
                <a:lnTo>
                  <a:pt x="807" y="343"/>
                </a:lnTo>
                <a:lnTo>
                  <a:pt x="777" y="315"/>
                </a:lnTo>
                <a:lnTo>
                  <a:pt x="747" y="287"/>
                </a:lnTo>
                <a:lnTo>
                  <a:pt x="713" y="260"/>
                </a:lnTo>
                <a:lnTo>
                  <a:pt x="678" y="233"/>
                </a:lnTo>
                <a:lnTo>
                  <a:pt x="640" y="207"/>
                </a:lnTo>
                <a:lnTo>
                  <a:pt x="599" y="183"/>
                </a:lnTo>
                <a:lnTo>
                  <a:pt x="557" y="161"/>
                </a:lnTo>
                <a:lnTo>
                  <a:pt x="512" y="143"/>
                </a:lnTo>
                <a:lnTo>
                  <a:pt x="464" y="125"/>
                </a:lnTo>
                <a:lnTo>
                  <a:pt x="415" y="111"/>
                </a:lnTo>
                <a:lnTo>
                  <a:pt x="362" y="100"/>
                </a:lnTo>
                <a:lnTo>
                  <a:pt x="308" y="92"/>
                </a:lnTo>
                <a:lnTo>
                  <a:pt x="251" y="89"/>
                </a:lnTo>
                <a:lnTo>
                  <a:pt x="193" y="90"/>
                </a:lnTo>
                <a:lnTo>
                  <a:pt x="131" y="96"/>
                </a:lnTo>
                <a:lnTo>
                  <a:pt x="67" y="107"/>
                </a:lnTo>
                <a:lnTo>
                  <a:pt x="0" y="124"/>
                </a:lnTo>
                <a:lnTo>
                  <a:pt x="89" y="90"/>
                </a:lnTo>
                <a:lnTo>
                  <a:pt x="179" y="62"/>
                </a:lnTo>
                <a:lnTo>
                  <a:pt x="269" y="40"/>
                </a:lnTo>
                <a:lnTo>
                  <a:pt x="360" y="22"/>
                </a:lnTo>
                <a:lnTo>
                  <a:pt x="451" y="9"/>
                </a:lnTo>
                <a:lnTo>
                  <a:pt x="543" y="2"/>
                </a:lnTo>
                <a:lnTo>
                  <a:pt x="634" y="0"/>
                </a:lnTo>
                <a:close/>
              </a:path>
            </a:pathLst>
          </a:custGeom>
          <a:gradFill flip="none" rotWithShape="1">
            <a:gsLst>
              <a:gs pos="0">
                <a:schemeClr val="accent5">
                  <a:lumMod val="40000"/>
                  <a:lumOff val="60000"/>
                </a:schemeClr>
              </a:gs>
              <a:gs pos="21000">
                <a:srgbClr val="00B0F0"/>
              </a:gs>
              <a:gs pos="100000">
                <a:srgbClr val="0070C0"/>
              </a:gs>
            </a:gsLst>
            <a:lin ang="135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Arial" panose="020B0604020202020204" pitchFamily="34" charset="0"/>
              <a:cs typeface="Arial" panose="020B0604020202020204" pitchFamily="34" charset="0"/>
            </a:endParaRPr>
          </a:p>
        </p:txBody>
      </p:sp>
      <p:sp>
        <p:nvSpPr>
          <p:cNvPr id="10" name="Freeform 9">
            <a:extLst>
              <a:ext uri="{FF2B5EF4-FFF2-40B4-BE49-F238E27FC236}">
                <a16:creationId xmlns:a16="http://schemas.microsoft.com/office/drawing/2014/main" id="{874E71D8-5879-74BA-2D00-090D411E8FA8}"/>
              </a:ext>
            </a:extLst>
          </p:cNvPr>
          <p:cNvSpPr>
            <a:spLocks/>
          </p:cNvSpPr>
          <p:nvPr/>
        </p:nvSpPr>
        <p:spPr bwMode="auto">
          <a:xfrm>
            <a:off x="9987310" y="3954037"/>
            <a:ext cx="5370178" cy="5326373"/>
          </a:xfrm>
          <a:custGeom>
            <a:avLst/>
            <a:gdLst>
              <a:gd name="T0" fmla="*/ 615 w 2166"/>
              <a:gd name="T1" fmla="*/ 3 h 2203"/>
              <a:gd name="T2" fmla="*/ 722 w 2166"/>
              <a:gd name="T3" fmla="*/ 22 h 2203"/>
              <a:gd name="T4" fmla="*/ 819 w 2166"/>
              <a:gd name="T5" fmla="*/ 54 h 2203"/>
              <a:gd name="T6" fmla="*/ 906 w 2166"/>
              <a:gd name="T7" fmla="*/ 94 h 2203"/>
              <a:gd name="T8" fmla="*/ 985 w 2166"/>
              <a:gd name="T9" fmla="*/ 144 h 2203"/>
              <a:gd name="T10" fmla="*/ 1054 w 2166"/>
              <a:gd name="T11" fmla="*/ 198 h 2203"/>
              <a:gd name="T12" fmla="*/ 1114 w 2166"/>
              <a:gd name="T13" fmla="*/ 254 h 2203"/>
              <a:gd name="T14" fmla="*/ 1164 w 2166"/>
              <a:gd name="T15" fmla="*/ 309 h 2203"/>
              <a:gd name="T16" fmla="*/ 1205 w 2166"/>
              <a:gd name="T17" fmla="*/ 361 h 2203"/>
              <a:gd name="T18" fmla="*/ 1237 w 2166"/>
              <a:gd name="T19" fmla="*/ 406 h 2203"/>
              <a:gd name="T20" fmla="*/ 1259 w 2166"/>
              <a:gd name="T21" fmla="*/ 441 h 2203"/>
              <a:gd name="T22" fmla="*/ 1273 w 2166"/>
              <a:gd name="T23" fmla="*/ 464 h 2203"/>
              <a:gd name="T24" fmla="*/ 1278 w 2166"/>
              <a:gd name="T25" fmla="*/ 473 h 2203"/>
              <a:gd name="T26" fmla="*/ 2122 w 2166"/>
              <a:gd name="T27" fmla="*/ 2179 h 2203"/>
              <a:gd name="T28" fmla="*/ 2042 w 2166"/>
              <a:gd name="T29" fmla="*/ 2195 h 2203"/>
              <a:gd name="T30" fmla="*/ 1976 w 2166"/>
              <a:gd name="T31" fmla="*/ 2202 h 2203"/>
              <a:gd name="T32" fmla="*/ 1927 w 2166"/>
              <a:gd name="T33" fmla="*/ 2203 h 2203"/>
              <a:gd name="T34" fmla="*/ 1900 w 2166"/>
              <a:gd name="T35" fmla="*/ 2201 h 2203"/>
              <a:gd name="T36" fmla="*/ 1781 w 2166"/>
              <a:gd name="T37" fmla="*/ 1982 h 2203"/>
              <a:gd name="T38" fmla="*/ 1700 w 2166"/>
              <a:gd name="T39" fmla="*/ 1830 h 2203"/>
              <a:gd name="T40" fmla="*/ 1063 w 2166"/>
              <a:gd name="T41" fmla="*/ 615 h 2203"/>
              <a:gd name="T42" fmla="*/ 1056 w 2166"/>
              <a:gd name="T43" fmla="*/ 599 h 2203"/>
              <a:gd name="T44" fmla="*/ 1040 w 2166"/>
              <a:gd name="T45" fmla="*/ 572 h 2203"/>
              <a:gd name="T46" fmla="*/ 1017 w 2166"/>
              <a:gd name="T47" fmla="*/ 533 h 2203"/>
              <a:gd name="T48" fmla="*/ 987 w 2166"/>
              <a:gd name="T49" fmla="*/ 487 h 2203"/>
              <a:gd name="T50" fmla="*/ 948 w 2166"/>
              <a:gd name="T51" fmla="*/ 435 h 2203"/>
              <a:gd name="T52" fmla="*/ 901 w 2166"/>
              <a:gd name="T53" fmla="*/ 379 h 2203"/>
              <a:gd name="T54" fmla="*/ 847 w 2166"/>
              <a:gd name="T55" fmla="*/ 324 h 2203"/>
              <a:gd name="T56" fmla="*/ 785 w 2166"/>
              <a:gd name="T57" fmla="*/ 270 h 2203"/>
              <a:gd name="T58" fmla="*/ 715 w 2166"/>
              <a:gd name="T59" fmla="*/ 220 h 2203"/>
              <a:gd name="T60" fmla="*/ 637 w 2166"/>
              <a:gd name="T61" fmla="*/ 177 h 2203"/>
              <a:gd name="T62" fmla="*/ 551 w 2166"/>
              <a:gd name="T63" fmla="*/ 144 h 2203"/>
              <a:gd name="T64" fmla="*/ 457 w 2166"/>
              <a:gd name="T65" fmla="*/ 122 h 2203"/>
              <a:gd name="T66" fmla="*/ 355 w 2166"/>
              <a:gd name="T67" fmla="*/ 113 h 2203"/>
              <a:gd name="T68" fmla="*/ 245 w 2166"/>
              <a:gd name="T69" fmla="*/ 122 h 2203"/>
              <a:gd name="T70" fmla="*/ 126 w 2166"/>
              <a:gd name="T71" fmla="*/ 149 h 2203"/>
              <a:gd name="T72" fmla="*/ 0 w 2166"/>
              <a:gd name="T73" fmla="*/ 197 h 2203"/>
              <a:gd name="T74" fmla="*/ 153 w 2166"/>
              <a:gd name="T75" fmla="*/ 106 h 2203"/>
              <a:gd name="T76" fmla="*/ 307 w 2166"/>
              <a:gd name="T77" fmla="*/ 35 h 2203"/>
              <a:gd name="T78" fmla="*/ 438 w 2166"/>
              <a:gd name="T79" fmla="*/ 7 h 2203"/>
              <a:gd name="T80" fmla="*/ 558 w 2166"/>
              <a:gd name="T81" fmla="*/ 0 h 2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166" h="2203">
                <a:moveTo>
                  <a:pt x="558" y="0"/>
                </a:moveTo>
                <a:lnTo>
                  <a:pt x="615" y="3"/>
                </a:lnTo>
                <a:lnTo>
                  <a:pt x="669" y="11"/>
                </a:lnTo>
                <a:lnTo>
                  <a:pt x="722" y="22"/>
                </a:lnTo>
                <a:lnTo>
                  <a:pt x="771" y="36"/>
                </a:lnTo>
                <a:lnTo>
                  <a:pt x="819" y="54"/>
                </a:lnTo>
                <a:lnTo>
                  <a:pt x="864" y="72"/>
                </a:lnTo>
                <a:lnTo>
                  <a:pt x="906" y="94"/>
                </a:lnTo>
                <a:lnTo>
                  <a:pt x="947" y="118"/>
                </a:lnTo>
                <a:lnTo>
                  <a:pt x="985" y="144"/>
                </a:lnTo>
                <a:lnTo>
                  <a:pt x="1020" y="171"/>
                </a:lnTo>
                <a:lnTo>
                  <a:pt x="1054" y="198"/>
                </a:lnTo>
                <a:lnTo>
                  <a:pt x="1084" y="226"/>
                </a:lnTo>
                <a:lnTo>
                  <a:pt x="1114" y="254"/>
                </a:lnTo>
                <a:lnTo>
                  <a:pt x="1140" y="282"/>
                </a:lnTo>
                <a:lnTo>
                  <a:pt x="1164" y="309"/>
                </a:lnTo>
                <a:lnTo>
                  <a:pt x="1186" y="335"/>
                </a:lnTo>
                <a:lnTo>
                  <a:pt x="1205" y="361"/>
                </a:lnTo>
                <a:lnTo>
                  <a:pt x="1222" y="384"/>
                </a:lnTo>
                <a:lnTo>
                  <a:pt x="1237" y="406"/>
                </a:lnTo>
                <a:lnTo>
                  <a:pt x="1250" y="424"/>
                </a:lnTo>
                <a:lnTo>
                  <a:pt x="1259" y="441"/>
                </a:lnTo>
                <a:lnTo>
                  <a:pt x="1268" y="455"/>
                </a:lnTo>
                <a:lnTo>
                  <a:pt x="1273" y="464"/>
                </a:lnTo>
                <a:lnTo>
                  <a:pt x="1277" y="471"/>
                </a:lnTo>
                <a:lnTo>
                  <a:pt x="1278" y="473"/>
                </a:lnTo>
                <a:lnTo>
                  <a:pt x="2166" y="2165"/>
                </a:lnTo>
                <a:lnTo>
                  <a:pt x="2122" y="2179"/>
                </a:lnTo>
                <a:lnTo>
                  <a:pt x="2081" y="2188"/>
                </a:lnTo>
                <a:lnTo>
                  <a:pt x="2042" y="2195"/>
                </a:lnTo>
                <a:lnTo>
                  <a:pt x="2008" y="2200"/>
                </a:lnTo>
                <a:lnTo>
                  <a:pt x="1976" y="2202"/>
                </a:lnTo>
                <a:lnTo>
                  <a:pt x="1949" y="2203"/>
                </a:lnTo>
                <a:lnTo>
                  <a:pt x="1927" y="2203"/>
                </a:lnTo>
                <a:lnTo>
                  <a:pt x="1910" y="2202"/>
                </a:lnTo>
                <a:lnTo>
                  <a:pt x="1900" y="2201"/>
                </a:lnTo>
                <a:lnTo>
                  <a:pt x="1896" y="2201"/>
                </a:lnTo>
                <a:lnTo>
                  <a:pt x="1781" y="1982"/>
                </a:lnTo>
                <a:lnTo>
                  <a:pt x="1602" y="1981"/>
                </a:lnTo>
                <a:lnTo>
                  <a:pt x="1700" y="1830"/>
                </a:lnTo>
                <a:lnTo>
                  <a:pt x="1064" y="617"/>
                </a:lnTo>
                <a:lnTo>
                  <a:pt x="1063" y="615"/>
                </a:lnTo>
                <a:lnTo>
                  <a:pt x="1060" y="609"/>
                </a:lnTo>
                <a:lnTo>
                  <a:pt x="1056" y="599"/>
                </a:lnTo>
                <a:lnTo>
                  <a:pt x="1049" y="587"/>
                </a:lnTo>
                <a:lnTo>
                  <a:pt x="1040" y="572"/>
                </a:lnTo>
                <a:lnTo>
                  <a:pt x="1030" y="553"/>
                </a:lnTo>
                <a:lnTo>
                  <a:pt x="1017" y="533"/>
                </a:lnTo>
                <a:lnTo>
                  <a:pt x="1003" y="511"/>
                </a:lnTo>
                <a:lnTo>
                  <a:pt x="987" y="487"/>
                </a:lnTo>
                <a:lnTo>
                  <a:pt x="968" y="461"/>
                </a:lnTo>
                <a:lnTo>
                  <a:pt x="948" y="435"/>
                </a:lnTo>
                <a:lnTo>
                  <a:pt x="926" y="408"/>
                </a:lnTo>
                <a:lnTo>
                  <a:pt x="901" y="379"/>
                </a:lnTo>
                <a:lnTo>
                  <a:pt x="876" y="352"/>
                </a:lnTo>
                <a:lnTo>
                  <a:pt x="847" y="324"/>
                </a:lnTo>
                <a:lnTo>
                  <a:pt x="817" y="297"/>
                </a:lnTo>
                <a:lnTo>
                  <a:pt x="785" y="270"/>
                </a:lnTo>
                <a:lnTo>
                  <a:pt x="751" y="244"/>
                </a:lnTo>
                <a:lnTo>
                  <a:pt x="715" y="220"/>
                </a:lnTo>
                <a:lnTo>
                  <a:pt x="677" y="198"/>
                </a:lnTo>
                <a:lnTo>
                  <a:pt x="637" y="177"/>
                </a:lnTo>
                <a:lnTo>
                  <a:pt x="595" y="159"/>
                </a:lnTo>
                <a:lnTo>
                  <a:pt x="551" y="144"/>
                </a:lnTo>
                <a:lnTo>
                  <a:pt x="505" y="131"/>
                </a:lnTo>
                <a:lnTo>
                  <a:pt x="457" y="122"/>
                </a:lnTo>
                <a:lnTo>
                  <a:pt x="407" y="115"/>
                </a:lnTo>
                <a:lnTo>
                  <a:pt x="355" y="113"/>
                </a:lnTo>
                <a:lnTo>
                  <a:pt x="300" y="115"/>
                </a:lnTo>
                <a:lnTo>
                  <a:pt x="245" y="122"/>
                </a:lnTo>
                <a:lnTo>
                  <a:pt x="186" y="133"/>
                </a:lnTo>
                <a:lnTo>
                  <a:pt x="126" y="149"/>
                </a:lnTo>
                <a:lnTo>
                  <a:pt x="65" y="171"/>
                </a:lnTo>
                <a:lnTo>
                  <a:pt x="0" y="197"/>
                </a:lnTo>
                <a:lnTo>
                  <a:pt x="75" y="150"/>
                </a:lnTo>
                <a:lnTo>
                  <a:pt x="153" y="106"/>
                </a:lnTo>
                <a:lnTo>
                  <a:pt x="229" y="68"/>
                </a:lnTo>
                <a:lnTo>
                  <a:pt x="307" y="35"/>
                </a:lnTo>
                <a:lnTo>
                  <a:pt x="374" y="18"/>
                </a:lnTo>
                <a:lnTo>
                  <a:pt x="438" y="7"/>
                </a:lnTo>
                <a:lnTo>
                  <a:pt x="500" y="1"/>
                </a:lnTo>
                <a:lnTo>
                  <a:pt x="558" y="0"/>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Arial" panose="020B0604020202020204" pitchFamily="34" charset="0"/>
              <a:cs typeface="Arial" panose="020B0604020202020204" pitchFamily="34" charset="0"/>
            </a:endParaRPr>
          </a:p>
        </p:txBody>
      </p:sp>
      <p:sp>
        <p:nvSpPr>
          <p:cNvPr id="11" name="Freeform 10">
            <a:extLst>
              <a:ext uri="{FF2B5EF4-FFF2-40B4-BE49-F238E27FC236}">
                <a16:creationId xmlns:a16="http://schemas.microsoft.com/office/drawing/2014/main" id="{3895C362-B8F9-B555-BB24-247889D13923}"/>
              </a:ext>
            </a:extLst>
          </p:cNvPr>
          <p:cNvSpPr>
            <a:spLocks/>
          </p:cNvSpPr>
          <p:nvPr/>
        </p:nvSpPr>
        <p:spPr bwMode="auto">
          <a:xfrm>
            <a:off x="8001384" y="4290108"/>
            <a:ext cx="3989205" cy="6835069"/>
          </a:xfrm>
          <a:custGeom>
            <a:avLst/>
            <a:gdLst>
              <a:gd name="T0" fmla="*/ 1217 w 1609"/>
              <a:gd name="T1" fmla="*/ 3 h 2827"/>
              <a:gd name="T2" fmla="*/ 1309 w 1609"/>
              <a:gd name="T3" fmla="*/ 14 h 2827"/>
              <a:gd name="T4" fmla="*/ 1392 w 1609"/>
              <a:gd name="T5" fmla="*/ 37 h 2827"/>
              <a:gd name="T6" fmla="*/ 1465 w 1609"/>
              <a:gd name="T7" fmla="*/ 68 h 2827"/>
              <a:gd name="T8" fmla="*/ 1529 w 1609"/>
              <a:gd name="T9" fmla="*/ 103 h 2827"/>
              <a:gd name="T10" fmla="*/ 1585 w 1609"/>
              <a:gd name="T11" fmla="*/ 144 h 2827"/>
              <a:gd name="T12" fmla="*/ 537 w 1609"/>
              <a:gd name="T13" fmla="*/ 1760 h 2827"/>
              <a:gd name="T14" fmla="*/ 530 w 1609"/>
              <a:gd name="T15" fmla="*/ 1769 h 2827"/>
              <a:gd name="T16" fmla="*/ 514 w 1609"/>
              <a:gd name="T17" fmla="*/ 1795 h 2827"/>
              <a:gd name="T18" fmla="*/ 490 w 1609"/>
              <a:gd name="T19" fmla="*/ 1838 h 2827"/>
              <a:gd name="T20" fmla="*/ 464 w 1609"/>
              <a:gd name="T21" fmla="*/ 1895 h 2827"/>
              <a:gd name="T22" fmla="*/ 436 w 1609"/>
              <a:gd name="T23" fmla="*/ 1964 h 2827"/>
              <a:gd name="T24" fmla="*/ 411 w 1609"/>
              <a:gd name="T25" fmla="*/ 2044 h 2827"/>
              <a:gd name="T26" fmla="*/ 391 w 1609"/>
              <a:gd name="T27" fmla="*/ 2133 h 2827"/>
              <a:gd name="T28" fmla="*/ 379 w 1609"/>
              <a:gd name="T29" fmla="*/ 2230 h 2827"/>
              <a:gd name="T30" fmla="*/ 380 w 1609"/>
              <a:gd name="T31" fmla="*/ 2333 h 2827"/>
              <a:gd name="T32" fmla="*/ 395 w 1609"/>
              <a:gd name="T33" fmla="*/ 2440 h 2827"/>
              <a:gd name="T34" fmla="*/ 428 w 1609"/>
              <a:gd name="T35" fmla="*/ 2550 h 2827"/>
              <a:gd name="T36" fmla="*/ 482 w 1609"/>
              <a:gd name="T37" fmla="*/ 2661 h 2827"/>
              <a:gd name="T38" fmla="*/ 560 w 1609"/>
              <a:gd name="T39" fmla="*/ 2772 h 2827"/>
              <a:gd name="T40" fmla="*/ 536 w 1609"/>
              <a:gd name="T41" fmla="*/ 2762 h 2827"/>
              <a:gd name="T42" fmla="*/ 400 w 1609"/>
              <a:gd name="T43" fmla="*/ 2621 h 2827"/>
              <a:gd name="T44" fmla="*/ 285 w 1609"/>
              <a:gd name="T45" fmla="*/ 2468 h 2827"/>
              <a:gd name="T46" fmla="*/ 189 w 1609"/>
              <a:gd name="T47" fmla="*/ 2305 h 2827"/>
              <a:gd name="T48" fmla="*/ 111 w 1609"/>
              <a:gd name="T49" fmla="*/ 2133 h 2827"/>
              <a:gd name="T50" fmla="*/ 54 w 1609"/>
              <a:gd name="T51" fmla="*/ 1953 h 2827"/>
              <a:gd name="T52" fmla="*/ 17 w 1609"/>
              <a:gd name="T53" fmla="*/ 1768 h 2827"/>
              <a:gd name="T54" fmla="*/ 0 w 1609"/>
              <a:gd name="T55" fmla="*/ 1581 h 2827"/>
              <a:gd name="T56" fmla="*/ 4 w 1609"/>
              <a:gd name="T57" fmla="*/ 1391 h 2827"/>
              <a:gd name="T58" fmla="*/ 30 w 1609"/>
              <a:gd name="T59" fmla="*/ 1202 h 2827"/>
              <a:gd name="T60" fmla="*/ 77 w 1609"/>
              <a:gd name="T61" fmla="*/ 1015 h 2827"/>
              <a:gd name="T62" fmla="*/ 146 w 1609"/>
              <a:gd name="T63" fmla="*/ 831 h 2827"/>
              <a:gd name="T64" fmla="*/ 237 w 1609"/>
              <a:gd name="T65" fmla="*/ 654 h 2827"/>
              <a:gd name="T66" fmla="*/ 345 w 1609"/>
              <a:gd name="T67" fmla="*/ 492 h 2827"/>
              <a:gd name="T68" fmla="*/ 463 w 1609"/>
              <a:gd name="T69" fmla="*/ 349 h 2827"/>
              <a:gd name="T70" fmla="*/ 594 w 1609"/>
              <a:gd name="T71" fmla="*/ 224 h 2827"/>
              <a:gd name="T72" fmla="*/ 735 w 1609"/>
              <a:gd name="T73" fmla="*/ 114 h 2827"/>
              <a:gd name="T74" fmla="*/ 876 w 1609"/>
              <a:gd name="T75" fmla="*/ 43 h 2827"/>
              <a:gd name="T76" fmla="*/ 1001 w 1609"/>
              <a:gd name="T77" fmla="*/ 15 h 2827"/>
              <a:gd name="T78" fmla="*/ 1114 w 1609"/>
              <a:gd name="T79" fmla="*/ 1 h 2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09" h="2827">
                <a:moveTo>
                  <a:pt x="1166" y="0"/>
                </a:moveTo>
                <a:lnTo>
                  <a:pt x="1217" y="3"/>
                </a:lnTo>
                <a:lnTo>
                  <a:pt x="1264" y="7"/>
                </a:lnTo>
                <a:lnTo>
                  <a:pt x="1309" y="14"/>
                </a:lnTo>
                <a:lnTo>
                  <a:pt x="1352" y="25"/>
                </a:lnTo>
                <a:lnTo>
                  <a:pt x="1392" y="37"/>
                </a:lnTo>
                <a:lnTo>
                  <a:pt x="1429" y="51"/>
                </a:lnTo>
                <a:lnTo>
                  <a:pt x="1465" y="68"/>
                </a:lnTo>
                <a:lnTo>
                  <a:pt x="1498" y="84"/>
                </a:lnTo>
                <a:lnTo>
                  <a:pt x="1529" y="103"/>
                </a:lnTo>
                <a:lnTo>
                  <a:pt x="1557" y="123"/>
                </a:lnTo>
                <a:lnTo>
                  <a:pt x="1585" y="144"/>
                </a:lnTo>
                <a:lnTo>
                  <a:pt x="1609" y="165"/>
                </a:lnTo>
                <a:lnTo>
                  <a:pt x="537" y="1760"/>
                </a:lnTo>
                <a:lnTo>
                  <a:pt x="534" y="1762"/>
                </a:lnTo>
                <a:lnTo>
                  <a:pt x="530" y="1769"/>
                </a:lnTo>
                <a:lnTo>
                  <a:pt x="523" y="1780"/>
                </a:lnTo>
                <a:lnTo>
                  <a:pt x="514" y="1795"/>
                </a:lnTo>
                <a:lnTo>
                  <a:pt x="503" y="1815"/>
                </a:lnTo>
                <a:lnTo>
                  <a:pt x="490" y="1838"/>
                </a:lnTo>
                <a:lnTo>
                  <a:pt x="478" y="1865"/>
                </a:lnTo>
                <a:lnTo>
                  <a:pt x="464" y="1895"/>
                </a:lnTo>
                <a:lnTo>
                  <a:pt x="450" y="1927"/>
                </a:lnTo>
                <a:lnTo>
                  <a:pt x="436" y="1964"/>
                </a:lnTo>
                <a:lnTo>
                  <a:pt x="423" y="2003"/>
                </a:lnTo>
                <a:lnTo>
                  <a:pt x="411" y="2044"/>
                </a:lnTo>
                <a:lnTo>
                  <a:pt x="400" y="2088"/>
                </a:lnTo>
                <a:lnTo>
                  <a:pt x="391" y="2133"/>
                </a:lnTo>
                <a:lnTo>
                  <a:pt x="384" y="2181"/>
                </a:lnTo>
                <a:lnTo>
                  <a:pt x="379" y="2230"/>
                </a:lnTo>
                <a:lnTo>
                  <a:pt x="378" y="2281"/>
                </a:lnTo>
                <a:lnTo>
                  <a:pt x="380" y="2333"/>
                </a:lnTo>
                <a:lnTo>
                  <a:pt x="386" y="2386"/>
                </a:lnTo>
                <a:lnTo>
                  <a:pt x="395" y="2440"/>
                </a:lnTo>
                <a:lnTo>
                  <a:pt x="409" y="2495"/>
                </a:lnTo>
                <a:lnTo>
                  <a:pt x="428" y="2550"/>
                </a:lnTo>
                <a:lnTo>
                  <a:pt x="453" y="2605"/>
                </a:lnTo>
                <a:lnTo>
                  <a:pt x="482" y="2661"/>
                </a:lnTo>
                <a:lnTo>
                  <a:pt x="518" y="2717"/>
                </a:lnTo>
                <a:lnTo>
                  <a:pt x="560" y="2772"/>
                </a:lnTo>
                <a:lnTo>
                  <a:pt x="609" y="2827"/>
                </a:lnTo>
                <a:lnTo>
                  <a:pt x="536" y="2762"/>
                </a:lnTo>
                <a:lnTo>
                  <a:pt x="465" y="2692"/>
                </a:lnTo>
                <a:lnTo>
                  <a:pt x="400" y="2621"/>
                </a:lnTo>
                <a:lnTo>
                  <a:pt x="341" y="2546"/>
                </a:lnTo>
                <a:lnTo>
                  <a:pt x="285" y="2468"/>
                </a:lnTo>
                <a:lnTo>
                  <a:pt x="235" y="2388"/>
                </a:lnTo>
                <a:lnTo>
                  <a:pt x="189" y="2305"/>
                </a:lnTo>
                <a:lnTo>
                  <a:pt x="148" y="2220"/>
                </a:lnTo>
                <a:lnTo>
                  <a:pt x="111" y="2133"/>
                </a:lnTo>
                <a:lnTo>
                  <a:pt x="81" y="2044"/>
                </a:lnTo>
                <a:lnTo>
                  <a:pt x="54" y="1953"/>
                </a:lnTo>
                <a:lnTo>
                  <a:pt x="34" y="1861"/>
                </a:lnTo>
                <a:lnTo>
                  <a:pt x="17" y="1768"/>
                </a:lnTo>
                <a:lnTo>
                  <a:pt x="6" y="1675"/>
                </a:lnTo>
                <a:lnTo>
                  <a:pt x="0" y="1581"/>
                </a:lnTo>
                <a:lnTo>
                  <a:pt x="0" y="1486"/>
                </a:lnTo>
                <a:lnTo>
                  <a:pt x="4" y="1391"/>
                </a:lnTo>
                <a:lnTo>
                  <a:pt x="15" y="1297"/>
                </a:lnTo>
                <a:lnTo>
                  <a:pt x="30" y="1202"/>
                </a:lnTo>
                <a:lnTo>
                  <a:pt x="50" y="1108"/>
                </a:lnTo>
                <a:lnTo>
                  <a:pt x="77" y="1015"/>
                </a:lnTo>
                <a:lnTo>
                  <a:pt x="109" y="923"/>
                </a:lnTo>
                <a:lnTo>
                  <a:pt x="146" y="831"/>
                </a:lnTo>
                <a:lnTo>
                  <a:pt x="189" y="742"/>
                </a:lnTo>
                <a:lnTo>
                  <a:pt x="237" y="654"/>
                </a:lnTo>
                <a:lnTo>
                  <a:pt x="290" y="568"/>
                </a:lnTo>
                <a:lnTo>
                  <a:pt x="345" y="492"/>
                </a:lnTo>
                <a:lnTo>
                  <a:pt x="402" y="419"/>
                </a:lnTo>
                <a:lnTo>
                  <a:pt x="463" y="349"/>
                </a:lnTo>
                <a:lnTo>
                  <a:pt x="527" y="284"/>
                </a:lnTo>
                <a:lnTo>
                  <a:pt x="594" y="224"/>
                </a:lnTo>
                <a:lnTo>
                  <a:pt x="663" y="167"/>
                </a:lnTo>
                <a:lnTo>
                  <a:pt x="735" y="114"/>
                </a:lnTo>
                <a:lnTo>
                  <a:pt x="809" y="64"/>
                </a:lnTo>
                <a:lnTo>
                  <a:pt x="876" y="43"/>
                </a:lnTo>
                <a:lnTo>
                  <a:pt x="939" y="28"/>
                </a:lnTo>
                <a:lnTo>
                  <a:pt x="1001" y="15"/>
                </a:lnTo>
                <a:lnTo>
                  <a:pt x="1058" y="7"/>
                </a:lnTo>
                <a:lnTo>
                  <a:pt x="1114" y="1"/>
                </a:lnTo>
                <a:lnTo>
                  <a:pt x="1166" y="0"/>
                </a:lnTo>
                <a:close/>
              </a:path>
            </a:pathLst>
          </a:custGeom>
          <a:gradFill flip="none" rotWithShape="1">
            <a:gsLst>
              <a:gs pos="0">
                <a:schemeClr val="accent2">
                  <a:lumMod val="50000"/>
                </a:schemeClr>
              </a:gs>
              <a:gs pos="100000">
                <a:schemeClr val="accent2"/>
              </a:gs>
            </a:gsLst>
            <a:lin ang="81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Arial" panose="020B0604020202020204" pitchFamily="34" charset="0"/>
              <a:cs typeface="Arial" panose="020B0604020202020204" pitchFamily="34" charset="0"/>
            </a:endParaRPr>
          </a:p>
        </p:txBody>
      </p:sp>
      <p:sp>
        <p:nvSpPr>
          <p:cNvPr id="12" name="Freeform 11">
            <a:extLst>
              <a:ext uri="{FF2B5EF4-FFF2-40B4-BE49-F238E27FC236}">
                <a16:creationId xmlns:a16="http://schemas.microsoft.com/office/drawing/2014/main" id="{F1BAB015-7E03-96C3-0FA5-F2201961A5C2}"/>
              </a:ext>
            </a:extLst>
          </p:cNvPr>
          <p:cNvSpPr>
            <a:spLocks/>
          </p:cNvSpPr>
          <p:nvPr/>
        </p:nvSpPr>
        <p:spPr bwMode="auto">
          <a:xfrm>
            <a:off x="8938562" y="4689043"/>
            <a:ext cx="3446236" cy="6900348"/>
          </a:xfrm>
          <a:custGeom>
            <a:avLst/>
            <a:gdLst>
              <a:gd name="T0" fmla="*/ 1260 w 1390"/>
              <a:gd name="T1" fmla="*/ 28 h 2854"/>
              <a:gd name="T2" fmla="*/ 1309 w 1390"/>
              <a:gd name="T3" fmla="*/ 86 h 2854"/>
              <a:gd name="T4" fmla="*/ 1346 w 1390"/>
              <a:gd name="T5" fmla="*/ 137 h 2854"/>
              <a:gd name="T6" fmla="*/ 1371 w 1390"/>
              <a:gd name="T7" fmla="*/ 180 h 2854"/>
              <a:gd name="T8" fmla="*/ 1386 w 1390"/>
              <a:gd name="T9" fmla="*/ 210 h 2854"/>
              <a:gd name="T10" fmla="*/ 1390 w 1390"/>
              <a:gd name="T11" fmla="*/ 220 h 2854"/>
              <a:gd name="T12" fmla="*/ 1335 w 1390"/>
              <a:gd name="T13" fmla="*/ 586 h 2854"/>
              <a:gd name="T14" fmla="*/ 387 w 1390"/>
              <a:gd name="T15" fmla="*/ 1714 h 2854"/>
              <a:gd name="T16" fmla="*/ 381 w 1390"/>
              <a:gd name="T17" fmla="*/ 1722 h 2854"/>
              <a:gd name="T18" fmla="*/ 365 w 1390"/>
              <a:gd name="T19" fmla="*/ 1746 h 2854"/>
              <a:gd name="T20" fmla="*/ 342 w 1390"/>
              <a:gd name="T21" fmla="*/ 1782 h 2854"/>
              <a:gd name="T22" fmla="*/ 315 w 1390"/>
              <a:gd name="T23" fmla="*/ 1832 h 2854"/>
              <a:gd name="T24" fmla="*/ 285 w 1390"/>
              <a:gd name="T25" fmla="*/ 1892 h 2854"/>
              <a:gd name="T26" fmla="*/ 257 w 1390"/>
              <a:gd name="T27" fmla="*/ 1964 h 2854"/>
              <a:gd name="T28" fmla="*/ 232 w 1390"/>
              <a:gd name="T29" fmla="*/ 2042 h 2854"/>
              <a:gd name="T30" fmla="*/ 212 w 1390"/>
              <a:gd name="T31" fmla="*/ 2128 h 2854"/>
              <a:gd name="T32" fmla="*/ 202 w 1390"/>
              <a:gd name="T33" fmla="*/ 2219 h 2854"/>
              <a:gd name="T34" fmla="*/ 202 w 1390"/>
              <a:gd name="T35" fmla="*/ 2315 h 2854"/>
              <a:gd name="T36" fmla="*/ 216 w 1390"/>
              <a:gd name="T37" fmla="*/ 2413 h 2854"/>
              <a:gd name="T38" fmla="*/ 247 w 1390"/>
              <a:gd name="T39" fmla="*/ 2513 h 2854"/>
              <a:gd name="T40" fmla="*/ 296 w 1390"/>
              <a:gd name="T41" fmla="*/ 2613 h 2854"/>
              <a:gd name="T42" fmla="*/ 367 w 1390"/>
              <a:gd name="T43" fmla="*/ 2712 h 2854"/>
              <a:gd name="T44" fmla="*/ 464 w 1390"/>
              <a:gd name="T45" fmla="*/ 2807 h 2854"/>
              <a:gd name="T46" fmla="*/ 444 w 1390"/>
              <a:gd name="T47" fmla="*/ 2810 h 2854"/>
              <a:gd name="T48" fmla="*/ 298 w 1390"/>
              <a:gd name="T49" fmla="*/ 2713 h 2854"/>
              <a:gd name="T50" fmla="*/ 182 w 1390"/>
              <a:gd name="T51" fmla="*/ 2607 h 2854"/>
              <a:gd name="T52" fmla="*/ 104 w 1390"/>
              <a:gd name="T53" fmla="*/ 2496 h 2854"/>
              <a:gd name="T54" fmla="*/ 50 w 1390"/>
              <a:gd name="T55" fmla="*/ 2385 h 2854"/>
              <a:gd name="T56" fmla="*/ 17 w 1390"/>
              <a:gd name="T57" fmla="*/ 2275 h 2854"/>
              <a:gd name="T58" fmla="*/ 2 w 1390"/>
              <a:gd name="T59" fmla="*/ 2168 h 2854"/>
              <a:gd name="T60" fmla="*/ 1 w 1390"/>
              <a:gd name="T61" fmla="*/ 2065 h 2854"/>
              <a:gd name="T62" fmla="*/ 13 w 1390"/>
              <a:gd name="T63" fmla="*/ 1968 h 2854"/>
              <a:gd name="T64" fmla="*/ 33 w 1390"/>
              <a:gd name="T65" fmla="*/ 1879 h 2854"/>
              <a:gd name="T66" fmla="*/ 58 w 1390"/>
              <a:gd name="T67" fmla="*/ 1799 h 2854"/>
              <a:gd name="T68" fmla="*/ 86 w 1390"/>
              <a:gd name="T69" fmla="*/ 1730 h 2854"/>
              <a:gd name="T70" fmla="*/ 112 w 1390"/>
              <a:gd name="T71" fmla="*/ 1673 h 2854"/>
              <a:gd name="T72" fmla="*/ 136 w 1390"/>
              <a:gd name="T73" fmla="*/ 1630 h 2854"/>
              <a:gd name="T74" fmla="*/ 152 w 1390"/>
              <a:gd name="T75" fmla="*/ 1604 h 2854"/>
              <a:gd name="T76" fmla="*/ 159 w 1390"/>
              <a:gd name="T77" fmla="*/ 1595 h 2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90" h="2854">
                <a:moveTo>
                  <a:pt x="1231" y="0"/>
                </a:moveTo>
                <a:lnTo>
                  <a:pt x="1260" y="28"/>
                </a:lnTo>
                <a:lnTo>
                  <a:pt x="1287" y="58"/>
                </a:lnTo>
                <a:lnTo>
                  <a:pt x="1309" y="86"/>
                </a:lnTo>
                <a:lnTo>
                  <a:pt x="1329" y="112"/>
                </a:lnTo>
                <a:lnTo>
                  <a:pt x="1346" y="137"/>
                </a:lnTo>
                <a:lnTo>
                  <a:pt x="1360" y="160"/>
                </a:lnTo>
                <a:lnTo>
                  <a:pt x="1371" y="180"/>
                </a:lnTo>
                <a:lnTo>
                  <a:pt x="1379" y="197"/>
                </a:lnTo>
                <a:lnTo>
                  <a:pt x="1386" y="210"/>
                </a:lnTo>
                <a:lnTo>
                  <a:pt x="1389" y="218"/>
                </a:lnTo>
                <a:lnTo>
                  <a:pt x="1390" y="220"/>
                </a:lnTo>
                <a:lnTo>
                  <a:pt x="1252" y="426"/>
                </a:lnTo>
                <a:lnTo>
                  <a:pt x="1335" y="586"/>
                </a:lnTo>
                <a:lnTo>
                  <a:pt x="1155" y="571"/>
                </a:lnTo>
                <a:lnTo>
                  <a:pt x="387" y="1714"/>
                </a:lnTo>
                <a:lnTo>
                  <a:pt x="385" y="1716"/>
                </a:lnTo>
                <a:lnTo>
                  <a:pt x="381" y="1722"/>
                </a:lnTo>
                <a:lnTo>
                  <a:pt x="374" y="1732"/>
                </a:lnTo>
                <a:lnTo>
                  <a:pt x="365" y="1746"/>
                </a:lnTo>
                <a:lnTo>
                  <a:pt x="355" y="1762"/>
                </a:lnTo>
                <a:lnTo>
                  <a:pt x="342" y="1782"/>
                </a:lnTo>
                <a:lnTo>
                  <a:pt x="329" y="1805"/>
                </a:lnTo>
                <a:lnTo>
                  <a:pt x="315" y="1832"/>
                </a:lnTo>
                <a:lnTo>
                  <a:pt x="300" y="1861"/>
                </a:lnTo>
                <a:lnTo>
                  <a:pt x="285" y="1892"/>
                </a:lnTo>
                <a:lnTo>
                  <a:pt x="271" y="1927"/>
                </a:lnTo>
                <a:lnTo>
                  <a:pt x="257" y="1964"/>
                </a:lnTo>
                <a:lnTo>
                  <a:pt x="243" y="2001"/>
                </a:lnTo>
                <a:lnTo>
                  <a:pt x="232" y="2042"/>
                </a:lnTo>
                <a:lnTo>
                  <a:pt x="221" y="2084"/>
                </a:lnTo>
                <a:lnTo>
                  <a:pt x="212" y="2128"/>
                </a:lnTo>
                <a:lnTo>
                  <a:pt x="206" y="2173"/>
                </a:lnTo>
                <a:lnTo>
                  <a:pt x="202" y="2219"/>
                </a:lnTo>
                <a:lnTo>
                  <a:pt x="200" y="2267"/>
                </a:lnTo>
                <a:lnTo>
                  <a:pt x="202" y="2315"/>
                </a:lnTo>
                <a:lnTo>
                  <a:pt x="207" y="2364"/>
                </a:lnTo>
                <a:lnTo>
                  <a:pt x="216" y="2413"/>
                </a:lnTo>
                <a:lnTo>
                  <a:pt x="229" y="2464"/>
                </a:lnTo>
                <a:lnTo>
                  <a:pt x="247" y="2513"/>
                </a:lnTo>
                <a:lnTo>
                  <a:pt x="269" y="2563"/>
                </a:lnTo>
                <a:lnTo>
                  <a:pt x="296" y="2613"/>
                </a:lnTo>
                <a:lnTo>
                  <a:pt x="329" y="2663"/>
                </a:lnTo>
                <a:lnTo>
                  <a:pt x="367" y="2712"/>
                </a:lnTo>
                <a:lnTo>
                  <a:pt x="412" y="2760"/>
                </a:lnTo>
                <a:lnTo>
                  <a:pt x="464" y="2807"/>
                </a:lnTo>
                <a:lnTo>
                  <a:pt x="521" y="2854"/>
                </a:lnTo>
                <a:lnTo>
                  <a:pt x="444" y="2810"/>
                </a:lnTo>
                <a:lnTo>
                  <a:pt x="367" y="2763"/>
                </a:lnTo>
                <a:lnTo>
                  <a:pt x="298" y="2713"/>
                </a:lnTo>
                <a:lnTo>
                  <a:pt x="231" y="2662"/>
                </a:lnTo>
                <a:lnTo>
                  <a:pt x="182" y="2607"/>
                </a:lnTo>
                <a:lnTo>
                  <a:pt x="140" y="2552"/>
                </a:lnTo>
                <a:lnTo>
                  <a:pt x="104" y="2496"/>
                </a:lnTo>
                <a:lnTo>
                  <a:pt x="75" y="2440"/>
                </a:lnTo>
                <a:lnTo>
                  <a:pt x="50" y="2385"/>
                </a:lnTo>
                <a:lnTo>
                  <a:pt x="31" y="2330"/>
                </a:lnTo>
                <a:lnTo>
                  <a:pt x="17" y="2275"/>
                </a:lnTo>
                <a:lnTo>
                  <a:pt x="8" y="2221"/>
                </a:lnTo>
                <a:lnTo>
                  <a:pt x="2" y="2168"/>
                </a:lnTo>
                <a:lnTo>
                  <a:pt x="0" y="2116"/>
                </a:lnTo>
                <a:lnTo>
                  <a:pt x="1" y="2065"/>
                </a:lnTo>
                <a:lnTo>
                  <a:pt x="6" y="2016"/>
                </a:lnTo>
                <a:lnTo>
                  <a:pt x="13" y="1968"/>
                </a:lnTo>
                <a:lnTo>
                  <a:pt x="22" y="1923"/>
                </a:lnTo>
                <a:lnTo>
                  <a:pt x="33" y="1879"/>
                </a:lnTo>
                <a:lnTo>
                  <a:pt x="45" y="1838"/>
                </a:lnTo>
                <a:lnTo>
                  <a:pt x="58" y="1799"/>
                </a:lnTo>
                <a:lnTo>
                  <a:pt x="72" y="1762"/>
                </a:lnTo>
                <a:lnTo>
                  <a:pt x="86" y="1730"/>
                </a:lnTo>
                <a:lnTo>
                  <a:pt x="100" y="1700"/>
                </a:lnTo>
                <a:lnTo>
                  <a:pt x="112" y="1673"/>
                </a:lnTo>
                <a:lnTo>
                  <a:pt x="125" y="1650"/>
                </a:lnTo>
                <a:lnTo>
                  <a:pt x="136" y="1630"/>
                </a:lnTo>
                <a:lnTo>
                  <a:pt x="145" y="1615"/>
                </a:lnTo>
                <a:lnTo>
                  <a:pt x="152" y="1604"/>
                </a:lnTo>
                <a:lnTo>
                  <a:pt x="156" y="1597"/>
                </a:lnTo>
                <a:lnTo>
                  <a:pt x="159" y="1595"/>
                </a:lnTo>
                <a:lnTo>
                  <a:pt x="1231" y="0"/>
                </a:lnTo>
                <a:close/>
              </a:path>
            </a:pathLst>
          </a:custGeom>
          <a:solidFill>
            <a:schemeClr val="accent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Arial" panose="020B0604020202020204" pitchFamily="34" charset="0"/>
              <a:cs typeface="Arial" panose="020B0604020202020204" pitchFamily="34" charset="0"/>
            </a:endParaRPr>
          </a:p>
        </p:txBody>
      </p:sp>
      <p:grpSp>
        <p:nvGrpSpPr>
          <p:cNvPr id="13" name="Group 12">
            <a:extLst>
              <a:ext uri="{FF2B5EF4-FFF2-40B4-BE49-F238E27FC236}">
                <a16:creationId xmlns:a16="http://schemas.microsoft.com/office/drawing/2014/main" id="{BFDF48D9-1D7A-63C2-4AAC-D2E9424D9C1B}"/>
              </a:ext>
            </a:extLst>
          </p:cNvPr>
          <p:cNvGrpSpPr/>
          <p:nvPr/>
        </p:nvGrpSpPr>
        <p:grpSpPr>
          <a:xfrm>
            <a:off x="8265326" y="7271339"/>
            <a:ext cx="1078705" cy="1155594"/>
            <a:chOff x="3523389" y="3423924"/>
            <a:chExt cx="434976" cy="477838"/>
          </a:xfrm>
          <a:solidFill>
            <a:schemeClr val="bg1"/>
          </a:solidFill>
        </p:grpSpPr>
        <p:sp>
          <p:nvSpPr>
            <p:cNvPr id="51" name="Freeform 15">
              <a:extLst>
                <a:ext uri="{FF2B5EF4-FFF2-40B4-BE49-F238E27FC236}">
                  <a16:creationId xmlns:a16="http://schemas.microsoft.com/office/drawing/2014/main" id="{1253BE54-656E-6F24-82E7-ADAA2775EDC2}"/>
                </a:ext>
              </a:extLst>
            </p:cNvPr>
            <p:cNvSpPr>
              <a:spLocks noEditPoints="1"/>
            </p:cNvSpPr>
            <p:nvPr/>
          </p:nvSpPr>
          <p:spPr bwMode="auto">
            <a:xfrm>
              <a:off x="3594827" y="3496949"/>
              <a:ext cx="292100" cy="404813"/>
            </a:xfrm>
            <a:custGeom>
              <a:avLst/>
              <a:gdLst>
                <a:gd name="T0" fmla="*/ 750 w 2029"/>
                <a:gd name="T1" fmla="*/ 299 h 2800"/>
                <a:gd name="T2" fmla="*/ 479 w 2029"/>
                <a:gd name="T3" fmla="*/ 466 h 2800"/>
                <a:gd name="T4" fmla="*/ 304 w 2029"/>
                <a:gd name="T5" fmla="*/ 723 h 2800"/>
                <a:gd name="T6" fmla="*/ 259 w 2029"/>
                <a:gd name="T7" fmla="*/ 1034 h 2800"/>
                <a:gd name="T8" fmla="*/ 314 w 2029"/>
                <a:gd name="T9" fmla="*/ 1283 h 2800"/>
                <a:gd name="T10" fmla="*/ 414 w 2029"/>
                <a:gd name="T11" fmla="*/ 1472 h 2800"/>
                <a:gd name="T12" fmla="*/ 530 w 2029"/>
                <a:gd name="T13" fmla="*/ 1646 h 2800"/>
                <a:gd name="T14" fmla="*/ 603 w 2029"/>
                <a:gd name="T15" fmla="*/ 1843 h 2800"/>
                <a:gd name="T16" fmla="*/ 647 w 2029"/>
                <a:gd name="T17" fmla="*/ 1978 h 2800"/>
                <a:gd name="T18" fmla="*/ 1346 w 2029"/>
                <a:gd name="T19" fmla="*/ 2011 h 2800"/>
                <a:gd name="T20" fmla="*/ 1421 w 2029"/>
                <a:gd name="T21" fmla="*/ 1912 h 2800"/>
                <a:gd name="T22" fmla="*/ 1460 w 2029"/>
                <a:gd name="T23" fmla="*/ 1721 h 2800"/>
                <a:gd name="T24" fmla="*/ 1570 w 2029"/>
                <a:gd name="T25" fmla="*/ 1538 h 2800"/>
                <a:gd name="T26" fmla="*/ 1678 w 2029"/>
                <a:gd name="T27" fmla="*/ 1364 h 2800"/>
                <a:gd name="T28" fmla="*/ 1756 w 2029"/>
                <a:gd name="T29" fmla="*/ 1143 h 2800"/>
                <a:gd name="T30" fmla="*/ 1760 w 2029"/>
                <a:gd name="T31" fmla="*/ 844 h 2800"/>
                <a:gd name="T32" fmla="*/ 1634 w 2029"/>
                <a:gd name="T33" fmla="*/ 559 h 2800"/>
                <a:gd name="T34" fmla="*/ 1397 w 2029"/>
                <a:gd name="T35" fmla="*/ 352 h 2800"/>
                <a:gd name="T36" fmla="*/ 1084 w 2029"/>
                <a:gd name="T37" fmla="*/ 258 h 2800"/>
                <a:gd name="T38" fmla="*/ 1258 w 2029"/>
                <a:gd name="T39" fmla="*/ 29 h 2800"/>
                <a:gd name="T40" fmla="*/ 1613 w 2029"/>
                <a:gd name="T41" fmla="*/ 188 h 2800"/>
                <a:gd name="T42" fmla="*/ 1877 w 2029"/>
                <a:gd name="T43" fmla="*/ 461 h 2800"/>
                <a:gd name="T44" fmla="*/ 2015 w 2029"/>
                <a:gd name="T45" fmla="*/ 815 h 2800"/>
                <a:gd name="T46" fmla="*/ 2013 w 2029"/>
                <a:gd name="T47" fmla="*/ 1166 h 2800"/>
                <a:gd name="T48" fmla="*/ 1934 w 2029"/>
                <a:gd name="T49" fmla="*/ 1424 h 2800"/>
                <a:gd name="T50" fmla="*/ 1825 w 2029"/>
                <a:gd name="T51" fmla="*/ 1617 h 2800"/>
                <a:gd name="T52" fmla="*/ 1714 w 2029"/>
                <a:gd name="T53" fmla="*/ 1785 h 2800"/>
                <a:gd name="T54" fmla="*/ 1677 w 2029"/>
                <a:gd name="T55" fmla="*/ 1934 h 2800"/>
                <a:gd name="T56" fmla="*/ 1572 w 2029"/>
                <a:gd name="T57" fmla="*/ 2150 h 2800"/>
                <a:gd name="T58" fmla="*/ 1487 w 2029"/>
                <a:gd name="T59" fmla="*/ 2294 h 2800"/>
                <a:gd name="T60" fmla="*/ 1480 w 2029"/>
                <a:gd name="T61" fmla="*/ 2429 h 2800"/>
                <a:gd name="T62" fmla="*/ 1476 w 2029"/>
                <a:gd name="T63" fmla="*/ 2492 h 2800"/>
                <a:gd name="T64" fmla="*/ 1446 w 2029"/>
                <a:gd name="T65" fmla="*/ 2575 h 2800"/>
                <a:gd name="T66" fmla="*/ 1340 w 2029"/>
                <a:gd name="T67" fmla="*/ 2666 h 2800"/>
                <a:gd name="T68" fmla="*/ 1184 w 2029"/>
                <a:gd name="T69" fmla="*/ 2779 h 2800"/>
                <a:gd name="T70" fmla="*/ 891 w 2029"/>
                <a:gd name="T71" fmla="*/ 2798 h 2800"/>
                <a:gd name="T72" fmla="*/ 762 w 2029"/>
                <a:gd name="T73" fmla="*/ 2698 h 2800"/>
                <a:gd name="T74" fmla="*/ 607 w 2029"/>
                <a:gd name="T75" fmla="*/ 2606 h 2800"/>
                <a:gd name="T76" fmla="*/ 556 w 2029"/>
                <a:gd name="T77" fmla="*/ 2509 h 2800"/>
                <a:gd name="T78" fmla="*/ 551 w 2029"/>
                <a:gd name="T79" fmla="*/ 2466 h 2800"/>
                <a:gd name="T80" fmla="*/ 545 w 2029"/>
                <a:gd name="T81" fmla="*/ 2350 h 2800"/>
                <a:gd name="T82" fmla="*/ 538 w 2029"/>
                <a:gd name="T83" fmla="*/ 2221 h 2800"/>
                <a:gd name="T84" fmla="*/ 376 w 2029"/>
                <a:gd name="T85" fmla="*/ 2025 h 2800"/>
                <a:gd name="T86" fmla="*/ 340 w 2029"/>
                <a:gd name="T87" fmla="*/ 1839 h 2800"/>
                <a:gd name="T88" fmla="*/ 248 w 2029"/>
                <a:gd name="T89" fmla="*/ 1682 h 2800"/>
                <a:gd name="T90" fmla="*/ 138 w 2029"/>
                <a:gd name="T91" fmla="*/ 1508 h 2800"/>
                <a:gd name="T92" fmla="*/ 41 w 2029"/>
                <a:gd name="T93" fmla="*/ 1278 h 2800"/>
                <a:gd name="T94" fmla="*/ 0 w 2029"/>
                <a:gd name="T95" fmla="*/ 973 h 2800"/>
                <a:gd name="T96" fmla="*/ 80 w 2029"/>
                <a:gd name="T97" fmla="*/ 595 h 2800"/>
                <a:gd name="T98" fmla="*/ 298 w 2029"/>
                <a:gd name="T99" fmla="*/ 286 h 2800"/>
                <a:gd name="T100" fmla="*/ 621 w 2029"/>
                <a:gd name="T101" fmla="*/ 77 h 2800"/>
                <a:gd name="T102" fmla="*/ 1014 w 2029"/>
                <a:gd name="T103" fmla="*/ 0 h 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29" h="2800">
                  <a:moveTo>
                    <a:pt x="1014" y="255"/>
                  </a:moveTo>
                  <a:lnTo>
                    <a:pt x="945" y="258"/>
                  </a:lnTo>
                  <a:lnTo>
                    <a:pt x="878" y="266"/>
                  </a:lnTo>
                  <a:lnTo>
                    <a:pt x="813" y="281"/>
                  </a:lnTo>
                  <a:lnTo>
                    <a:pt x="750" y="299"/>
                  </a:lnTo>
                  <a:lnTo>
                    <a:pt x="690" y="324"/>
                  </a:lnTo>
                  <a:lnTo>
                    <a:pt x="632" y="354"/>
                  </a:lnTo>
                  <a:lnTo>
                    <a:pt x="578" y="387"/>
                  </a:lnTo>
                  <a:lnTo>
                    <a:pt x="527" y="424"/>
                  </a:lnTo>
                  <a:lnTo>
                    <a:pt x="479" y="466"/>
                  </a:lnTo>
                  <a:lnTo>
                    <a:pt x="435" y="511"/>
                  </a:lnTo>
                  <a:lnTo>
                    <a:pt x="396" y="559"/>
                  </a:lnTo>
                  <a:lnTo>
                    <a:pt x="361" y="611"/>
                  </a:lnTo>
                  <a:lnTo>
                    <a:pt x="330" y="666"/>
                  </a:lnTo>
                  <a:lnTo>
                    <a:pt x="304" y="723"/>
                  </a:lnTo>
                  <a:lnTo>
                    <a:pt x="284" y="783"/>
                  </a:lnTo>
                  <a:lnTo>
                    <a:pt x="270" y="844"/>
                  </a:lnTo>
                  <a:lnTo>
                    <a:pt x="260" y="908"/>
                  </a:lnTo>
                  <a:lnTo>
                    <a:pt x="257" y="973"/>
                  </a:lnTo>
                  <a:lnTo>
                    <a:pt x="259" y="1034"/>
                  </a:lnTo>
                  <a:lnTo>
                    <a:pt x="264" y="1090"/>
                  </a:lnTo>
                  <a:lnTo>
                    <a:pt x="273" y="1143"/>
                  </a:lnTo>
                  <a:lnTo>
                    <a:pt x="284" y="1193"/>
                  </a:lnTo>
                  <a:lnTo>
                    <a:pt x="298" y="1240"/>
                  </a:lnTo>
                  <a:lnTo>
                    <a:pt x="314" y="1283"/>
                  </a:lnTo>
                  <a:lnTo>
                    <a:pt x="331" y="1325"/>
                  </a:lnTo>
                  <a:lnTo>
                    <a:pt x="351" y="1364"/>
                  </a:lnTo>
                  <a:lnTo>
                    <a:pt x="371" y="1402"/>
                  </a:lnTo>
                  <a:lnTo>
                    <a:pt x="393" y="1437"/>
                  </a:lnTo>
                  <a:lnTo>
                    <a:pt x="414" y="1472"/>
                  </a:lnTo>
                  <a:lnTo>
                    <a:pt x="437" y="1505"/>
                  </a:lnTo>
                  <a:lnTo>
                    <a:pt x="458" y="1537"/>
                  </a:lnTo>
                  <a:lnTo>
                    <a:pt x="483" y="1573"/>
                  </a:lnTo>
                  <a:lnTo>
                    <a:pt x="507" y="1610"/>
                  </a:lnTo>
                  <a:lnTo>
                    <a:pt x="530" y="1646"/>
                  </a:lnTo>
                  <a:lnTo>
                    <a:pt x="551" y="1683"/>
                  </a:lnTo>
                  <a:lnTo>
                    <a:pt x="569" y="1721"/>
                  </a:lnTo>
                  <a:lnTo>
                    <a:pt x="584" y="1760"/>
                  </a:lnTo>
                  <a:lnTo>
                    <a:pt x="595" y="1800"/>
                  </a:lnTo>
                  <a:lnTo>
                    <a:pt x="603" y="1843"/>
                  </a:lnTo>
                  <a:lnTo>
                    <a:pt x="605" y="1888"/>
                  </a:lnTo>
                  <a:lnTo>
                    <a:pt x="608" y="1912"/>
                  </a:lnTo>
                  <a:lnTo>
                    <a:pt x="617" y="1936"/>
                  </a:lnTo>
                  <a:lnTo>
                    <a:pt x="630" y="1958"/>
                  </a:lnTo>
                  <a:lnTo>
                    <a:pt x="647" y="1978"/>
                  </a:lnTo>
                  <a:lnTo>
                    <a:pt x="665" y="1996"/>
                  </a:lnTo>
                  <a:lnTo>
                    <a:pt x="683" y="2011"/>
                  </a:lnTo>
                  <a:lnTo>
                    <a:pt x="701" y="2025"/>
                  </a:lnTo>
                  <a:lnTo>
                    <a:pt x="1328" y="2025"/>
                  </a:lnTo>
                  <a:lnTo>
                    <a:pt x="1346" y="2011"/>
                  </a:lnTo>
                  <a:lnTo>
                    <a:pt x="1364" y="1996"/>
                  </a:lnTo>
                  <a:lnTo>
                    <a:pt x="1383" y="1978"/>
                  </a:lnTo>
                  <a:lnTo>
                    <a:pt x="1399" y="1958"/>
                  </a:lnTo>
                  <a:lnTo>
                    <a:pt x="1412" y="1936"/>
                  </a:lnTo>
                  <a:lnTo>
                    <a:pt x="1421" y="1912"/>
                  </a:lnTo>
                  <a:lnTo>
                    <a:pt x="1424" y="1888"/>
                  </a:lnTo>
                  <a:lnTo>
                    <a:pt x="1426" y="1843"/>
                  </a:lnTo>
                  <a:lnTo>
                    <a:pt x="1434" y="1800"/>
                  </a:lnTo>
                  <a:lnTo>
                    <a:pt x="1445" y="1760"/>
                  </a:lnTo>
                  <a:lnTo>
                    <a:pt x="1460" y="1721"/>
                  </a:lnTo>
                  <a:lnTo>
                    <a:pt x="1478" y="1684"/>
                  </a:lnTo>
                  <a:lnTo>
                    <a:pt x="1498" y="1646"/>
                  </a:lnTo>
                  <a:lnTo>
                    <a:pt x="1520" y="1610"/>
                  </a:lnTo>
                  <a:lnTo>
                    <a:pt x="1545" y="1574"/>
                  </a:lnTo>
                  <a:lnTo>
                    <a:pt x="1570" y="1538"/>
                  </a:lnTo>
                  <a:lnTo>
                    <a:pt x="1592" y="1506"/>
                  </a:lnTo>
                  <a:lnTo>
                    <a:pt x="1614" y="1473"/>
                  </a:lnTo>
                  <a:lnTo>
                    <a:pt x="1636" y="1438"/>
                  </a:lnTo>
                  <a:lnTo>
                    <a:pt x="1658" y="1402"/>
                  </a:lnTo>
                  <a:lnTo>
                    <a:pt x="1678" y="1364"/>
                  </a:lnTo>
                  <a:lnTo>
                    <a:pt x="1698" y="1325"/>
                  </a:lnTo>
                  <a:lnTo>
                    <a:pt x="1715" y="1283"/>
                  </a:lnTo>
                  <a:lnTo>
                    <a:pt x="1731" y="1240"/>
                  </a:lnTo>
                  <a:lnTo>
                    <a:pt x="1745" y="1193"/>
                  </a:lnTo>
                  <a:lnTo>
                    <a:pt x="1756" y="1143"/>
                  </a:lnTo>
                  <a:lnTo>
                    <a:pt x="1765" y="1090"/>
                  </a:lnTo>
                  <a:lnTo>
                    <a:pt x="1770" y="1034"/>
                  </a:lnTo>
                  <a:lnTo>
                    <a:pt x="1772" y="973"/>
                  </a:lnTo>
                  <a:lnTo>
                    <a:pt x="1769" y="908"/>
                  </a:lnTo>
                  <a:lnTo>
                    <a:pt x="1760" y="844"/>
                  </a:lnTo>
                  <a:lnTo>
                    <a:pt x="1745" y="782"/>
                  </a:lnTo>
                  <a:lnTo>
                    <a:pt x="1725" y="723"/>
                  </a:lnTo>
                  <a:lnTo>
                    <a:pt x="1700" y="666"/>
                  </a:lnTo>
                  <a:lnTo>
                    <a:pt x="1668" y="610"/>
                  </a:lnTo>
                  <a:lnTo>
                    <a:pt x="1634" y="559"/>
                  </a:lnTo>
                  <a:lnTo>
                    <a:pt x="1594" y="511"/>
                  </a:lnTo>
                  <a:lnTo>
                    <a:pt x="1550" y="466"/>
                  </a:lnTo>
                  <a:lnTo>
                    <a:pt x="1503" y="424"/>
                  </a:lnTo>
                  <a:lnTo>
                    <a:pt x="1451" y="386"/>
                  </a:lnTo>
                  <a:lnTo>
                    <a:pt x="1397" y="352"/>
                  </a:lnTo>
                  <a:lnTo>
                    <a:pt x="1339" y="324"/>
                  </a:lnTo>
                  <a:lnTo>
                    <a:pt x="1278" y="299"/>
                  </a:lnTo>
                  <a:lnTo>
                    <a:pt x="1216" y="281"/>
                  </a:lnTo>
                  <a:lnTo>
                    <a:pt x="1151" y="266"/>
                  </a:lnTo>
                  <a:lnTo>
                    <a:pt x="1084" y="258"/>
                  </a:lnTo>
                  <a:lnTo>
                    <a:pt x="1014" y="255"/>
                  </a:lnTo>
                  <a:close/>
                  <a:moveTo>
                    <a:pt x="1014" y="0"/>
                  </a:moveTo>
                  <a:lnTo>
                    <a:pt x="1097" y="3"/>
                  </a:lnTo>
                  <a:lnTo>
                    <a:pt x="1179" y="13"/>
                  </a:lnTo>
                  <a:lnTo>
                    <a:pt x="1258" y="29"/>
                  </a:lnTo>
                  <a:lnTo>
                    <a:pt x="1335" y="50"/>
                  </a:lnTo>
                  <a:lnTo>
                    <a:pt x="1408" y="77"/>
                  </a:lnTo>
                  <a:lnTo>
                    <a:pt x="1480" y="109"/>
                  </a:lnTo>
                  <a:lnTo>
                    <a:pt x="1548" y="147"/>
                  </a:lnTo>
                  <a:lnTo>
                    <a:pt x="1613" y="188"/>
                  </a:lnTo>
                  <a:lnTo>
                    <a:pt x="1673" y="235"/>
                  </a:lnTo>
                  <a:lnTo>
                    <a:pt x="1731" y="286"/>
                  </a:lnTo>
                  <a:lnTo>
                    <a:pt x="1783" y="340"/>
                  </a:lnTo>
                  <a:lnTo>
                    <a:pt x="1833" y="399"/>
                  </a:lnTo>
                  <a:lnTo>
                    <a:pt x="1877" y="461"/>
                  </a:lnTo>
                  <a:lnTo>
                    <a:pt x="1915" y="526"/>
                  </a:lnTo>
                  <a:lnTo>
                    <a:pt x="1949" y="595"/>
                  </a:lnTo>
                  <a:lnTo>
                    <a:pt x="1976" y="667"/>
                  </a:lnTo>
                  <a:lnTo>
                    <a:pt x="1999" y="739"/>
                  </a:lnTo>
                  <a:lnTo>
                    <a:pt x="2015" y="815"/>
                  </a:lnTo>
                  <a:lnTo>
                    <a:pt x="2025" y="893"/>
                  </a:lnTo>
                  <a:lnTo>
                    <a:pt x="2029" y="973"/>
                  </a:lnTo>
                  <a:lnTo>
                    <a:pt x="2026" y="1041"/>
                  </a:lnTo>
                  <a:lnTo>
                    <a:pt x="2021" y="1105"/>
                  </a:lnTo>
                  <a:lnTo>
                    <a:pt x="2013" y="1166"/>
                  </a:lnTo>
                  <a:lnTo>
                    <a:pt x="2001" y="1224"/>
                  </a:lnTo>
                  <a:lnTo>
                    <a:pt x="1988" y="1278"/>
                  </a:lnTo>
                  <a:lnTo>
                    <a:pt x="1972" y="1329"/>
                  </a:lnTo>
                  <a:lnTo>
                    <a:pt x="1953" y="1378"/>
                  </a:lnTo>
                  <a:lnTo>
                    <a:pt x="1934" y="1424"/>
                  </a:lnTo>
                  <a:lnTo>
                    <a:pt x="1913" y="1466"/>
                  </a:lnTo>
                  <a:lnTo>
                    <a:pt x="1892" y="1507"/>
                  </a:lnTo>
                  <a:lnTo>
                    <a:pt x="1869" y="1546"/>
                  </a:lnTo>
                  <a:lnTo>
                    <a:pt x="1847" y="1583"/>
                  </a:lnTo>
                  <a:lnTo>
                    <a:pt x="1825" y="1617"/>
                  </a:lnTo>
                  <a:lnTo>
                    <a:pt x="1803" y="1649"/>
                  </a:lnTo>
                  <a:lnTo>
                    <a:pt x="1781" y="1681"/>
                  </a:lnTo>
                  <a:lnTo>
                    <a:pt x="1756" y="1719"/>
                  </a:lnTo>
                  <a:lnTo>
                    <a:pt x="1733" y="1753"/>
                  </a:lnTo>
                  <a:lnTo>
                    <a:pt x="1714" y="1785"/>
                  </a:lnTo>
                  <a:lnTo>
                    <a:pt x="1700" y="1813"/>
                  </a:lnTo>
                  <a:lnTo>
                    <a:pt x="1689" y="1839"/>
                  </a:lnTo>
                  <a:lnTo>
                    <a:pt x="1682" y="1864"/>
                  </a:lnTo>
                  <a:lnTo>
                    <a:pt x="1680" y="1888"/>
                  </a:lnTo>
                  <a:lnTo>
                    <a:pt x="1677" y="1934"/>
                  </a:lnTo>
                  <a:lnTo>
                    <a:pt x="1667" y="1980"/>
                  </a:lnTo>
                  <a:lnTo>
                    <a:pt x="1652" y="2025"/>
                  </a:lnTo>
                  <a:lnTo>
                    <a:pt x="1630" y="2068"/>
                  </a:lnTo>
                  <a:lnTo>
                    <a:pt x="1604" y="2110"/>
                  </a:lnTo>
                  <a:lnTo>
                    <a:pt x="1572" y="2150"/>
                  </a:lnTo>
                  <a:lnTo>
                    <a:pt x="1534" y="2187"/>
                  </a:lnTo>
                  <a:lnTo>
                    <a:pt x="1491" y="2221"/>
                  </a:lnTo>
                  <a:lnTo>
                    <a:pt x="1490" y="2242"/>
                  </a:lnTo>
                  <a:lnTo>
                    <a:pt x="1489" y="2267"/>
                  </a:lnTo>
                  <a:lnTo>
                    <a:pt x="1487" y="2294"/>
                  </a:lnTo>
                  <a:lnTo>
                    <a:pt x="1486" y="2322"/>
                  </a:lnTo>
                  <a:lnTo>
                    <a:pt x="1484" y="2350"/>
                  </a:lnTo>
                  <a:lnTo>
                    <a:pt x="1483" y="2378"/>
                  </a:lnTo>
                  <a:lnTo>
                    <a:pt x="1481" y="2405"/>
                  </a:lnTo>
                  <a:lnTo>
                    <a:pt x="1480" y="2429"/>
                  </a:lnTo>
                  <a:lnTo>
                    <a:pt x="1479" y="2449"/>
                  </a:lnTo>
                  <a:lnTo>
                    <a:pt x="1478" y="2466"/>
                  </a:lnTo>
                  <a:lnTo>
                    <a:pt x="1478" y="2476"/>
                  </a:lnTo>
                  <a:lnTo>
                    <a:pt x="1476" y="2479"/>
                  </a:lnTo>
                  <a:lnTo>
                    <a:pt x="1476" y="2492"/>
                  </a:lnTo>
                  <a:lnTo>
                    <a:pt x="1474" y="2506"/>
                  </a:lnTo>
                  <a:lnTo>
                    <a:pt x="1470" y="2522"/>
                  </a:lnTo>
                  <a:lnTo>
                    <a:pt x="1465" y="2539"/>
                  </a:lnTo>
                  <a:lnTo>
                    <a:pt x="1457" y="2557"/>
                  </a:lnTo>
                  <a:lnTo>
                    <a:pt x="1446" y="2575"/>
                  </a:lnTo>
                  <a:lnTo>
                    <a:pt x="1432" y="2594"/>
                  </a:lnTo>
                  <a:lnTo>
                    <a:pt x="1416" y="2613"/>
                  </a:lnTo>
                  <a:lnTo>
                    <a:pt x="1395" y="2631"/>
                  </a:lnTo>
                  <a:lnTo>
                    <a:pt x="1370" y="2650"/>
                  </a:lnTo>
                  <a:lnTo>
                    <a:pt x="1340" y="2666"/>
                  </a:lnTo>
                  <a:lnTo>
                    <a:pt x="1307" y="2683"/>
                  </a:lnTo>
                  <a:lnTo>
                    <a:pt x="1267" y="2698"/>
                  </a:lnTo>
                  <a:lnTo>
                    <a:pt x="1244" y="2727"/>
                  </a:lnTo>
                  <a:lnTo>
                    <a:pt x="1216" y="2754"/>
                  </a:lnTo>
                  <a:lnTo>
                    <a:pt x="1184" y="2779"/>
                  </a:lnTo>
                  <a:lnTo>
                    <a:pt x="1162" y="2790"/>
                  </a:lnTo>
                  <a:lnTo>
                    <a:pt x="1138" y="2798"/>
                  </a:lnTo>
                  <a:lnTo>
                    <a:pt x="1113" y="2800"/>
                  </a:lnTo>
                  <a:lnTo>
                    <a:pt x="916" y="2800"/>
                  </a:lnTo>
                  <a:lnTo>
                    <a:pt x="891" y="2798"/>
                  </a:lnTo>
                  <a:lnTo>
                    <a:pt x="867" y="2790"/>
                  </a:lnTo>
                  <a:lnTo>
                    <a:pt x="845" y="2779"/>
                  </a:lnTo>
                  <a:lnTo>
                    <a:pt x="813" y="2754"/>
                  </a:lnTo>
                  <a:lnTo>
                    <a:pt x="785" y="2727"/>
                  </a:lnTo>
                  <a:lnTo>
                    <a:pt x="762" y="2698"/>
                  </a:lnTo>
                  <a:lnTo>
                    <a:pt x="720" y="2681"/>
                  </a:lnTo>
                  <a:lnTo>
                    <a:pt x="684" y="2664"/>
                  </a:lnTo>
                  <a:lnTo>
                    <a:pt x="653" y="2646"/>
                  </a:lnTo>
                  <a:lnTo>
                    <a:pt x="628" y="2626"/>
                  </a:lnTo>
                  <a:lnTo>
                    <a:pt x="607" y="2606"/>
                  </a:lnTo>
                  <a:lnTo>
                    <a:pt x="590" y="2585"/>
                  </a:lnTo>
                  <a:lnTo>
                    <a:pt x="578" y="2566"/>
                  </a:lnTo>
                  <a:lnTo>
                    <a:pt x="567" y="2546"/>
                  </a:lnTo>
                  <a:lnTo>
                    <a:pt x="561" y="2527"/>
                  </a:lnTo>
                  <a:lnTo>
                    <a:pt x="556" y="2509"/>
                  </a:lnTo>
                  <a:lnTo>
                    <a:pt x="554" y="2494"/>
                  </a:lnTo>
                  <a:lnTo>
                    <a:pt x="552" y="2479"/>
                  </a:lnTo>
                  <a:lnTo>
                    <a:pt x="552" y="2479"/>
                  </a:lnTo>
                  <a:lnTo>
                    <a:pt x="552" y="2476"/>
                  </a:lnTo>
                  <a:lnTo>
                    <a:pt x="551" y="2466"/>
                  </a:lnTo>
                  <a:lnTo>
                    <a:pt x="550" y="2449"/>
                  </a:lnTo>
                  <a:lnTo>
                    <a:pt x="549" y="2429"/>
                  </a:lnTo>
                  <a:lnTo>
                    <a:pt x="548" y="2405"/>
                  </a:lnTo>
                  <a:lnTo>
                    <a:pt x="546" y="2378"/>
                  </a:lnTo>
                  <a:lnTo>
                    <a:pt x="545" y="2350"/>
                  </a:lnTo>
                  <a:lnTo>
                    <a:pt x="543" y="2322"/>
                  </a:lnTo>
                  <a:lnTo>
                    <a:pt x="542" y="2294"/>
                  </a:lnTo>
                  <a:lnTo>
                    <a:pt x="540" y="2267"/>
                  </a:lnTo>
                  <a:lnTo>
                    <a:pt x="539" y="2242"/>
                  </a:lnTo>
                  <a:lnTo>
                    <a:pt x="538" y="2221"/>
                  </a:lnTo>
                  <a:lnTo>
                    <a:pt x="495" y="2187"/>
                  </a:lnTo>
                  <a:lnTo>
                    <a:pt x="457" y="2150"/>
                  </a:lnTo>
                  <a:lnTo>
                    <a:pt x="425" y="2110"/>
                  </a:lnTo>
                  <a:lnTo>
                    <a:pt x="398" y="2068"/>
                  </a:lnTo>
                  <a:lnTo>
                    <a:pt x="376" y="2025"/>
                  </a:lnTo>
                  <a:lnTo>
                    <a:pt x="362" y="1980"/>
                  </a:lnTo>
                  <a:lnTo>
                    <a:pt x="352" y="1934"/>
                  </a:lnTo>
                  <a:lnTo>
                    <a:pt x="349" y="1888"/>
                  </a:lnTo>
                  <a:lnTo>
                    <a:pt x="347" y="1864"/>
                  </a:lnTo>
                  <a:lnTo>
                    <a:pt x="340" y="1839"/>
                  </a:lnTo>
                  <a:lnTo>
                    <a:pt x="329" y="1813"/>
                  </a:lnTo>
                  <a:lnTo>
                    <a:pt x="315" y="1785"/>
                  </a:lnTo>
                  <a:lnTo>
                    <a:pt x="296" y="1753"/>
                  </a:lnTo>
                  <a:lnTo>
                    <a:pt x="274" y="1719"/>
                  </a:lnTo>
                  <a:lnTo>
                    <a:pt x="248" y="1682"/>
                  </a:lnTo>
                  <a:lnTo>
                    <a:pt x="227" y="1650"/>
                  </a:lnTo>
                  <a:lnTo>
                    <a:pt x="205" y="1617"/>
                  </a:lnTo>
                  <a:lnTo>
                    <a:pt x="182" y="1583"/>
                  </a:lnTo>
                  <a:lnTo>
                    <a:pt x="160" y="1546"/>
                  </a:lnTo>
                  <a:lnTo>
                    <a:pt x="138" y="1508"/>
                  </a:lnTo>
                  <a:lnTo>
                    <a:pt x="116" y="1466"/>
                  </a:lnTo>
                  <a:lnTo>
                    <a:pt x="95" y="1424"/>
                  </a:lnTo>
                  <a:lnTo>
                    <a:pt x="76" y="1378"/>
                  </a:lnTo>
                  <a:lnTo>
                    <a:pt x="57" y="1329"/>
                  </a:lnTo>
                  <a:lnTo>
                    <a:pt x="41" y="1278"/>
                  </a:lnTo>
                  <a:lnTo>
                    <a:pt x="28" y="1224"/>
                  </a:lnTo>
                  <a:lnTo>
                    <a:pt x="16" y="1166"/>
                  </a:lnTo>
                  <a:lnTo>
                    <a:pt x="8" y="1105"/>
                  </a:lnTo>
                  <a:lnTo>
                    <a:pt x="2" y="1041"/>
                  </a:lnTo>
                  <a:lnTo>
                    <a:pt x="0" y="973"/>
                  </a:lnTo>
                  <a:lnTo>
                    <a:pt x="4" y="893"/>
                  </a:lnTo>
                  <a:lnTo>
                    <a:pt x="14" y="815"/>
                  </a:lnTo>
                  <a:lnTo>
                    <a:pt x="30" y="739"/>
                  </a:lnTo>
                  <a:lnTo>
                    <a:pt x="53" y="667"/>
                  </a:lnTo>
                  <a:lnTo>
                    <a:pt x="80" y="595"/>
                  </a:lnTo>
                  <a:lnTo>
                    <a:pt x="114" y="526"/>
                  </a:lnTo>
                  <a:lnTo>
                    <a:pt x="152" y="461"/>
                  </a:lnTo>
                  <a:lnTo>
                    <a:pt x="196" y="399"/>
                  </a:lnTo>
                  <a:lnTo>
                    <a:pt x="246" y="340"/>
                  </a:lnTo>
                  <a:lnTo>
                    <a:pt x="298" y="286"/>
                  </a:lnTo>
                  <a:lnTo>
                    <a:pt x="356" y="235"/>
                  </a:lnTo>
                  <a:lnTo>
                    <a:pt x="416" y="188"/>
                  </a:lnTo>
                  <a:lnTo>
                    <a:pt x="481" y="147"/>
                  </a:lnTo>
                  <a:lnTo>
                    <a:pt x="549" y="109"/>
                  </a:lnTo>
                  <a:lnTo>
                    <a:pt x="621" y="77"/>
                  </a:lnTo>
                  <a:lnTo>
                    <a:pt x="695" y="50"/>
                  </a:lnTo>
                  <a:lnTo>
                    <a:pt x="771" y="29"/>
                  </a:lnTo>
                  <a:lnTo>
                    <a:pt x="850" y="13"/>
                  </a:lnTo>
                  <a:lnTo>
                    <a:pt x="932" y="3"/>
                  </a:lnTo>
                  <a:lnTo>
                    <a:pt x="10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a:latin typeface="Arial" panose="020B0604020202020204" pitchFamily="34" charset="0"/>
                <a:cs typeface="Arial" panose="020B0604020202020204" pitchFamily="34" charset="0"/>
              </a:endParaRPr>
            </a:p>
          </p:txBody>
        </p:sp>
        <p:sp>
          <p:nvSpPr>
            <p:cNvPr id="52" name="Freeform 16">
              <a:extLst>
                <a:ext uri="{FF2B5EF4-FFF2-40B4-BE49-F238E27FC236}">
                  <a16:creationId xmlns:a16="http://schemas.microsoft.com/office/drawing/2014/main" id="{B189134F-CA7A-BA6C-CD2B-DBDF47958F22}"/>
                </a:ext>
              </a:extLst>
            </p:cNvPr>
            <p:cNvSpPr>
              <a:spLocks/>
            </p:cNvSpPr>
            <p:nvPr/>
          </p:nvSpPr>
          <p:spPr bwMode="auto">
            <a:xfrm>
              <a:off x="3731352" y="3423924"/>
              <a:ext cx="19050" cy="46038"/>
            </a:xfrm>
            <a:custGeom>
              <a:avLst/>
              <a:gdLst>
                <a:gd name="T0" fmla="*/ 63 w 127"/>
                <a:gd name="T1" fmla="*/ 0 h 318"/>
                <a:gd name="T2" fmla="*/ 63 w 127"/>
                <a:gd name="T3" fmla="*/ 0 h 318"/>
                <a:gd name="T4" fmla="*/ 80 w 127"/>
                <a:gd name="T5" fmla="*/ 2 h 318"/>
                <a:gd name="T6" fmla="*/ 96 w 127"/>
                <a:gd name="T7" fmla="*/ 9 h 318"/>
                <a:gd name="T8" fmla="*/ 109 w 127"/>
                <a:gd name="T9" fmla="*/ 19 h 318"/>
                <a:gd name="T10" fmla="*/ 119 w 127"/>
                <a:gd name="T11" fmla="*/ 32 h 318"/>
                <a:gd name="T12" fmla="*/ 125 w 127"/>
                <a:gd name="T13" fmla="*/ 47 h 318"/>
                <a:gd name="T14" fmla="*/ 127 w 127"/>
                <a:gd name="T15" fmla="*/ 64 h 318"/>
                <a:gd name="T16" fmla="*/ 127 w 127"/>
                <a:gd name="T17" fmla="*/ 254 h 318"/>
                <a:gd name="T18" fmla="*/ 125 w 127"/>
                <a:gd name="T19" fmla="*/ 272 h 318"/>
                <a:gd name="T20" fmla="*/ 119 w 127"/>
                <a:gd name="T21" fmla="*/ 286 h 318"/>
                <a:gd name="T22" fmla="*/ 109 w 127"/>
                <a:gd name="T23" fmla="*/ 300 h 318"/>
                <a:gd name="T24" fmla="*/ 96 w 127"/>
                <a:gd name="T25" fmla="*/ 309 h 318"/>
                <a:gd name="T26" fmla="*/ 80 w 127"/>
                <a:gd name="T27" fmla="*/ 315 h 318"/>
                <a:gd name="T28" fmla="*/ 63 w 127"/>
                <a:gd name="T29" fmla="*/ 318 h 318"/>
                <a:gd name="T30" fmla="*/ 47 w 127"/>
                <a:gd name="T31" fmla="*/ 315 h 318"/>
                <a:gd name="T32" fmla="*/ 31 w 127"/>
                <a:gd name="T33" fmla="*/ 309 h 318"/>
                <a:gd name="T34" fmla="*/ 18 w 127"/>
                <a:gd name="T35" fmla="*/ 300 h 318"/>
                <a:gd name="T36" fmla="*/ 8 w 127"/>
                <a:gd name="T37" fmla="*/ 286 h 318"/>
                <a:gd name="T38" fmla="*/ 2 w 127"/>
                <a:gd name="T39" fmla="*/ 272 h 318"/>
                <a:gd name="T40" fmla="*/ 0 w 127"/>
                <a:gd name="T41" fmla="*/ 254 h 318"/>
                <a:gd name="T42" fmla="*/ 0 w 127"/>
                <a:gd name="T43" fmla="*/ 64 h 318"/>
                <a:gd name="T44" fmla="*/ 2 w 127"/>
                <a:gd name="T45" fmla="*/ 47 h 318"/>
                <a:gd name="T46" fmla="*/ 8 w 127"/>
                <a:gd name="T47" fmla="*/ 32 h 318"/>
                <a:gd name="T48" fmla="*/ 18 w 127"/>
                <a:gd name="T49" fmla="*/ 19 h 318"/>
                <a:gd name="T50" fmla="*/ 31 w 127"/>
                <a:gd name="T51" fmla="*/ 9 h 318"/>
                <a:gd name="T52" fmla="*/ 47 w 127"/>
                <a:gd name="T53" fmla="*/ 2 h 318"/>
                <a:gd name="T54" fmla="*/ 63 w 127"/>
                <a:gd name="T55"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7" h="318">
                  <a:moveTo>
                    <a:pt x="63" y="0"/>
                  </a:moveTo>
                  <a:lnTo>
                    <a:pt x="63" y="0"/>
                  </a:lnTo>
                  <a:lnTo>
                    <a:pt x="80" y="2"/>
                  </a:lnTo>
                  <a:lnTo>
                    <a:pt x="96" y="9"/>
                  </a:lnTo>
                  <a:lnTo>
                    <a:pt x="109" y="19"/>
                  </a:lnTo>
                  <a:lnTo>
                    <a:pt x="119" y="32"/>
                  </a:lnTo>
                  <a:lnTo>
                    <a:pt x="125" y="47"/>
                  </a:lnTo>
                  <a:lnTo>
                    <a:pt x="127" y="64"/>
                  </a:lnTo>
                  <a:lnTo>
                    <a:pt x="127" y="254"/>
                  </a:lnTo>
                  <a:lnTo>
                    <a:pt x="125" y="272"/>
                  </a:lnTo>
                  <a:lnTo>
                    <a:pt x="119" y="286"/>
                  </a:lnTo>
                  <a:lnTo>
                    <a:pt x="109" y="300"/>
                  </a:lnTo>
                  <a:lnTo>
                    <a:pt x="96" y="309"/>
                  </a:lnTo>
                  <a:lnTo>
                    <a:pt x="80" y="315"/>
                  </a:lnTo>
                  <a:lnTo>
                    <a:pt x="63" y="318"/>
                  </a:lnTo>
                  <a:lnTo>
                    <a:pt x="47" y="315"/>
                  </a:lnTo>
                  <a:lnTo>
                    <a:pt x="31" y="309"/>
                  </a:lnTo>
                  <a:lnTo>
                    <a:pt x="18" y="300"/>
                  </a:lnTo>
                  <a:lnTo>
                    <a:pt x="8" y="286"/>
                  </a:lnTo>
                  <a:lnTo>
                    <a:pt x="2" y="272"/>
                  </a:lnTo>
                  <a:lnTo>
                    <a:pt x="0" y="254"/>
                  </a:lnTo>
                  <a:lnTo>
                    <a:pt x="0" y="64"/>
                  </a:lnTo>
                  <a:lnTo>
                    <a:pt x="2" y="47"/>
                  </a:lnTo>
                  <a:lnTo>
                    <a:pt x="8" y="32"/>
                  </a:lnTo>
                  <a:lnTo>
                    <a:pt x="18" y="19"/>
                  </a:lnTo>
                  <a:lnTo>
                    <a:pt x="31" y="9"/>
                  </a:lnTo>
                  <a:lnTo>
                    <a:pt x="47"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a:latin typeface="Arial" panose="020B0604020202020204" pitchFamily="34" charset="0"/>
                <a:cs typeface="Arial" panose="020B0604020202020204" pitchFamily="34" charset="0"/>
              </a:endParaRPr>
            </a:p>
          </p:txBody>
        </p:sp>
        <p:sp>
          <p:nvSpPr>
            <p:cNvPr id="53" name="Freeform 17">
              <a:extLst>
                <a:ext uri="{FF2B5EF4-FFF2-40B4-BE49-F238E27FC236}">
                  <a16:creationId xmlns:a16="http://schemas.microsoft.com/office/drawing/2014/main" id="{66D0B0DE-7D52-9FED-A84E-B4A1B4D7FFF1}"/>
                </a:ext>
              </a:extLst>
            </p:cNvPr>
            <p:cNvSpPr>
              <a:spLocks/>
            </p:cNvSpPr>
            <p:nvPr/>
          </p:nvSpPr>
          <p:spPr bwMode="auto">
            <a:xfrm>
              <a:off x="3628164" y="3452499"/>
              <a:ext cx="31750" cy="41275"/>
            </a:xfrm>
            <a:custGeom>
              <a:avLst/>
              <a:gdLst>
                <a:gd name="T0" fmla="*/ 64 w 224"/>
                <a:gd name="T1" fmla="*/ 0 h 293"/>
                <a:gd name="T2" fmla="*/ 80 w 224"/>
                <a:gd name="T3" fmla="*/ 2 h 293"/>
                <a:gd name="T4" fmla="*/ 95 w 224"/>
                <a:gd name="T5" fmla="*/ 8 h 293"/>
                <a:gd name="T6" fmla="*/ 109 w 224"/>
                <a:gd name="T7" fmla="*/ 18 h 293"/>
                <a:gd name="T8" fmla="*/ 119 w 224"/>
                <a:gd name="T9" fmla="*/ 32 h 293"/>
                <a:gd name="T10" fmla="*/ 216 w 224"/>
                <a:gd name="T11" fmla="*/ 197 h 293"/>
                <a:gd name="T12" fmla="*/ 222 w 224"/>
                <a:gd name="T13" fmla="*/ 213 h 293"/>
                <a:gd name="T14" fmla="*/ 224 w 224"/>
                <a:gd name="T15" fmla="*/ 230 h 293"/>
                <a:gd name="T16" fmla="*/ 222 w 224"/>
                <a:gd name="T17" fmla="*/ 245 h 293"/>
                <a:gd name="T18" fmla="*/ 216 w 224"/>
                <a:gd name="T19" fmla="*/ 261 h 293"/>
                <a:gd name="T20" fmla="*/ 206 w 224"/>
                <a:gd name="T21" fmla="*/ 274 h 293"/>
                <a:gd name="T22" fmla="*/ 193 w 224"/>
                <a:gd name="T23" fmla="*/ 285 h 293"/>
                <a:gd name="T24" fmla="*/ 177 w 224"/>
                <a:gd name="T25" fmla="*/ 291 h 293"/>
                <a:gd name="T26" fmla="*/ 160 w 224"/>
                <a:gd name="T27" fmla="*/ 293 h 293"/>
                <a:gd name="T28" fmla="*/ 143 w 224"/>
                <a:gd name="T29" fmla="*/ 291 h 293"/>
                <a:gd name="T30" fmla="*/ 129 w 224"/>
                <a:gd name="T31" fmla="*/ 285 h 293"/>
                <a:gd name="T32" fmla="*/ 115 w 224"/>
                <a:gd name="T33" fmla="*/ 274 h 293"/>
                <a:gd name="T34" fmla="*/ 105 w 224"/>
                <a:gd name="T35" fmla="*/ 261 h 293"/>
                <a:gd name="T36" fmla="*/ 8 w 224"/>
                <a:gd name="T37" fmla="*/ 95 h 293"/>
                <a:gd name="T38" fmla="*/ 2 w 224"/>
                <a:gd name="T39" fmla="*/ 80 h 293"/>
                <a:gd name="T40" fmla="*/ 0 w 224"/>
                <a:gd name="T41" fmla="*/ 63 h 293"/>
                <a:gd name="T42" fmla="*/ 2 w 224"/>
                <a:gd name="T43" fmla="*/ 48 h 293"/>
                <a:gd name="T44" fmla="*/ 8 w 224"/>
                <a:gd name="T45" fmla="*/ 32 h 293"/>
                <a:gd name="T46" fmla="*/ 19 w 224"/>
                <a:gd name="T47" fmla="*/ 19 h 293"/>
                <a:gd name="T48" fmla="*/ 31 w 224"/>
                <a:gd name="T49" fmla="*/ 9 h 293"/>
                <a:gd name="T50" fmla="*/ 48 w 224"/>
                <a:gd name="T51" fmla="*/ 2 h 293"/>
                <a:gd name="T52" fmla="*/ 64 w 224"/>
                <a:gd name="T5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3">
                  <a:moveTo>
                    <a:pt x="64" y="0"/>
                  </a:moveTo>
                  <a:lnTo>
                    <a:pt x="80" y="2"/>
                  </a:lnTo>
                  <a:lnTo>
                    <a:pt x="95" y="8"/>
                  </a:lnTo>
                  <a:lnTo>
                    <a:pt x="109" y="18"/>
                  </a:lnTo>
                  <a:lnTo>
                    <a:pt x="119" y="32"/>
                  </a:lnTo>
                  <a:lnTo>
                    <a:pt x="216" y="197"/>
                  </a:lnTo>
                  <a:lnTo>
                    <a:pt x="222" y="213"/>
                  </a:lnTo>
                  <a:lnTo>
                    <a:pt x="224" y="230"/>
                  </a:lnTo>
                  <a:lnTo>
                    <a:pt x="222" y="245"/>
                  </a:lnTo>
                  <a:lnTo>
                    <a:pt x="216" y="261"/>
                  </a:lnTo>
                  <a:lnTo>
                    <a:pt x="206" y="274"/>
                  </a:lnTo>
                  <a:lnTo>
                    <a:pt x="193" y="285"/>
                  </a:lnTo>
                  <a:lnTo>
                    <a:pt x="177" y="291"/>
                  </a:lnTo>
                  <a:lnTo>
                    <a:pt x="160" y="293"/>
                  </a:lnTo>
                  <a:lnTo>
                    <a:pt x="143" y="291"/>
                  </a:lnTo>
                  <a:lnTo>
                    <a:pt x="129" y="285"/>
                  </a:lnTo>
                  <a:lnTo>
                    <a:pt x="115" y="274"/>
                  </a:lnTo>
                  <a:lnTo>
                    <a:pt x="105" y="261"/>
                  </a:lnTo>
                  <a:lnTo>
                    <a:pt x="8" y="95"/>
                  </a:lnTo>
                  <a:lnTo>
                    <a:pt x="2" y="80"/>
                  </a:lnTo>
                  <a:lnTo>
                    <a:pt x="0" y="63"/>
                  </a:lnTo>
                  <a:lnTo>
                    <a:pt x="2" y="48"/>
                  </a:lnTo>
                  <a:lnTo>
                    <a:pt x="8" y="32"/>
                  </a:lnTo>
                  <a:lnTo>
                    <a:pt x="19" y="19"/>
                  </a:lnTo>
                  <a:lnTo>
                    <a:pt x="31" y="9"/>
                  </a:lnTo>
                  <a:lnTo>
                    <a:pt x="48"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a:latin typeface="Arial" panose="020B0604020202020204" pitchFamily="34" charset="0"/>
                <a:cs typeface="Arial" panose="020B0604020202020204" pitchFamily="34" charset="0"/>
              </a:endParaRPr>
            </a:p>
          </p:txBody>
        </p:sp>
        <p:sp>
          <p:nvSpPr>
            <p:cNvPr id="54" name="Freeform 18">
              <a:extLst>
                <a:ext uri="{FF2B5EF4-FFF2-40B4-BE49-F238E27FC236}">
                  <a16:creationId xmlns:a16="http://schemas.microsoft.com/office/drawing/2014/main" id="{D5ABFD96-9861-473A-CC84-4516D295E5E1}"/>
                </a:ext>
              </a:extLst>
            </p:cNvPr>
            <p:cNvSpPr>
              <a:spLocks/>
            </p:cNvSpPr>
            <p:nvPr/>
          </p:nvSpPr>
          <p:spPr bwMode="auto">
            <a:xfrm>
              <a:off x="3551964" y="3527111"/>
              <a:ext cx="41275" cy="33338"/>
            </a:xfrm>
            <a:custGeom>
              <a:avLst/>
              <a:gdLst>
                <a:gd name="T0" fmla="*/ 64 w 294"/>
                <a:gd name="T1" fmla="*/ 0 h 222"/>
                <a:gd name="T2" fmla="*/ 79 w 294"/>
                <a:gd name="T3" fmla="*/ 2 h 222"/>
                <a:gd name="T4" fmla="*/ 96 w 294"/>
                <a:gd name="T5" fmla="*/ 8 h 222"/>
                <a:gd name="T6" fmla="*/ 263 w 294"/>
                <a:gd name="T7" fmla="*/ 103 h 222"/>
                <a:gd name="T8" fmla="*/ 276 w 294"/>
                <a:gd name="T9" fmla="*/ 114 h 222"/>
                <a:gd name="T10" fmla="*/ 286 w 294"/>
                <a:gd name="T11" fmla="*/ 127 h 222"/>
                <a:gd name="T12" fmla="*/ 292 w 294"/>
                <a:gd name="T13" fmla="*/ 142 h 222"/>
                <a:gd name="T14" fmla="*/ 294 w 294"/>
                <a:gd name="T15" fmla="*/ 158 h 222"/>
                <a:gd name="T16" fmla="*/ 292 w 294"/>
                <a:gd name="T17" fmla="*/ 175 h 222"/>
                <a:gd name="T18" fmla="*/ 286 w 294"/>
                <a:gd name="T19" fmla="*/ 190 h 222"/>
                <a:gd name="T20" fmla="*/ 275 w 294"/>
                <a:gd name="T21" fmla="*/ 204 h 222"/>
                <a:gd name="T22" fmla="*/ 262 w 294"/>
                <a:gd name="T23" fmla="*/ 214 h 222"/>
                <a:gd name="T24" fmla="*/ 246 w 294"/>
                <a:gd name="T25" fmla="*/ 220 h 222"/>
                <a:gd name="T26" fmla="*/ 230 w 294"/>
                <a:gd name="T27" fmla="*/ 222 h 222"/>
                <a:gd name="T28" fmla="*/ 213 w 294"/>
                <a:gd name="T29" fmla="*/ 220 h 222"/>
                <a:gd name="T30" fmla="*/ 198 w 294"/>
                <a:gd name="T31" fmla="*/ 213 h 222"/>
                <a:gd name="T32" fmla="*/ 31 w 294"/>
                <a:gd name="T33" fmla="*/ 118 h 222"/>
                <a:gd name="T34" fmla="*/ 18 w 294"/>
                <a:gd name="T35" fmla="*/ 108 h 222"/>
                <a:gd name="T36" fmla="*/ 8 w 294"/>
                <a:gd name="T37" fmla="*/ 95 h 222"/>
                <a:gd name="T38" fmla="*/ 2 w 294"/>
                <a:gd name="T39" fmla="*/ 80 h 222"/>
                <a:gd name="T40" fmla="*/ 0 w 294"/>
                <a:gd name="T41" fmla="*/ 63 h 222"/>
                <a:gd name="T42" fmla="*/ 2 w 294"/>
                <a:gd name="T43" fmla="*/ 47 h 222"/>
                <a:gd name="T44" fmla="*/ 8 w 294"/>
                <a:gd name="T45" fmla="*/ 31 h 222"/>
                <a:gd name="T46" fmla="*/ 19 w 294"/>
                <a:gd name="T47" fmla="*/ 18 h 222"/>
                <a:gd name="T48" fmla="*/ 32 w 294"/>
                <a:gd name="T49" fmla="*/ 8 h 222"/>
                <a:gd name="T50" fmla="*/ 47 w 294"/>
                <a:gd name="T51" fmla="*/ 2 h 222"/>
                <a:gd name="T52" fmla="*/ 64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64" y="0"/>
                  </a:moveTo>
                  <a:lnTo>
                    <a:pt x="79" y="2"/>
                  </a:lnTo>
                  <a:lnTo>
                    <a:pt x="96" y="8"/>
                  </a:lnTo>
                  <a:lnTo>
                    <a:pt x="263" y="103"/>
                  </a:lnTo>
                  <a:lnTo>
                    <a:pt x="276" y="114"/>
                  </a:lnTo>
                  <a:lnTo>
                    <a:pt x="286" y="127"/>
                  </a:lnTo>
                  <a:lnTo>
                    <a:pt x="292" y="142"/>
                  </a:lnTo>
                  <a:lnTo>
                    <a:pt x="294" y="158"/>
                  </a:lnTo>
                  <a:lnTo>
                    <a:pt x="292" y="175"/>
                  </a:lnTo>
                  <a:lnTo>
                    <a:pt x="286" y="190"/>
                  </a:lnTo>
                  <a:lnTo>
                    <a:pt x="275" y="204"/>
                  </a:lnTo>
                  <a:lnTo>
                    <a:pt x="262" y="214"/>
                  </a:lnTo>
                  <a:lnTo>
                    <a:pt x="246" y="220"/>
                  </a:lnTo>
                  <a:lnTo>
                    <a:pt x="230" y="222"/>
                  </a:lnTo>
                  <a:lnTo>
                    <a:pt x="213" y="220"/>
                  </a:lnTo>
                  <a:lnTo>
                    <a:pt x="198" y="213"/>
                  </a:lnTo>
                  <a:lnTo>
                    <a:pt x="31" y="118"/>
                  </a:lnTo>
                  <a:lnTo>
                    <a:pt x="18" y="108"/>
                  </a:lnTo>
                  <a:lnTo>
                    <a:pt x="8" y="95"/>
                  </a:lnTo>
                  <a:lnTo>
                    <a:pt x="2" y="80"/>
                  </a:lnTo>
                  <a:lnTo>
                    <a:pt x="0" y="63"/>
                  </a:lnTo>
                  <a:lnTo>
                    <a:pt x="2" y="47"/>
                  </a:lnTo>
                  <a:lnTo>
                    <a:pt x="8" y="31"/>
                  </a:lnTo>
                  <a:lnTo>
                    <a:pt x="19" y="18"/>
                  </a:lnTo>
                  <a:lnTo>
                    <a:pt x="32" y="8"/>
                  </a:lnTo>
                  <a:lnTo>
                    <a:pt x="47"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a:latin typeface="Arial" panose="020B0604020202020204" pitchFamily="34" charset="0"/>
                <a:cs typeface="Arial" panose="020B0604020202020204" pitchFamily="34" charset="0"/>
              </a:endParaRPr>
            </a:p>
          </p:txBody>
        </p:sp>
        <p:sp>
          <p:nvSpPr>
            <p:cNvPr id="55" name="Freeform 19">
              <a:extLst>
                <a:ext uri="{FF2B5EF4-FFF2-40B4-BE49-F238E27FC236}">
                  <a16:creationId xmlns:a16="http://schemas.microsoft.com/office/drawing/2014/main" id="{8A22C8EC-540C-D57E-D282-CB84E3045DB8}"/>
                </a:ext>
              </a:extLst>
            </p:cNvPr>
            <p:cNvSpPr>
              <a:spLocks/>
            </p:cNvSpPr>
            <p:nvPr/>
          </p:nvSpPr>
          <p:spPr bwMode="auto">
            <a:xfrm>
              <a:off x="3523389" y="3630299"/>
              <a:ext cx="46038" cy="19050"/>
            </a:xfrm>
            <a:custGeom>
              <a:avLst/>
              <a:gdLst>
                <a:gd name="T0" fmla="*/ 64 w 321"/>
                <a:gd name="T1" fmla="*/ 0 h 128"/>
                <a:gd name="T2" fmla="*/ 257 w 321"/>
                <a:gd name="T3" fmla="*/ 0 h 128"/>
                <a:gd name="T4" fmla="*/ 273 w 321"/>
                <a:gd name="T5" fmla="*/ 4 h 128"/>
                <a:gd name="T6" fmla="*/ 289 w 321"/>
                <a:gd name="T7" fmla="*/ 10 h 128"/>
                <a:gd name="T8" fmla="*/ 302 w 321"/>
                <a:gd name="T9" fmla="*/ 19 h 128"/>
                <a:gd name="T10" fmla="*/ 312 w 321"/>
                <a:gd name="T11" fmla="*/ 33 h 128"/>
                <a:gd name="T12" fmla="*/ 318 w 321"/>
                <a:gd name="T13" fmla="*/ 47 h 128"/>
                <a:gd name="T14" fmla="*/ 321 w 321"/>
                <a:gd name="T15" fmla="*/ 65 h 128"/>
                <a:gd name="T16" fmla="*/ 318 w 321"/>
                <a:gd name="T17" fmla="*/ 82 h 128"/>
                <a:gd name="T18" fmla="*/ 312 w 321"/>
                <a:gd name="T19" fmla="*/ 96 h 128"/>
                <a:gd name="T20" fmla="*/ 302 w 321"/>
                <a:gd name="T21" fmla="*/ 110 h 128"/>
                <a:gd name="T22" fmla="*/ 289 w 321"/>
                <a:gd name="T23" fmla="*/ 119 h 128"/>
                <a:gd name="T24" fmla="*/ 273 w 321"/>
                <a:gd name="T25" fmla="*/ 126 h 128"/>
                <a:gd name="T26" fmla="*/ 257 w 321"/>
                <a:gd name="T27" fmla="*/ 128 h 128"/>
                <a:gd name="T28" fmla="*/ 64 w 321"/>
                <a:gd name="T29" fmla="*/ 128 h 128"/>
                <a:gd name="T30" fmla="*/ 47 w 321"/>
                <a:gd name="T31" fmla="*/ 126 h 128"/>
                <a:gd name="T32" fmla="*/ 32 w 321"/>
                <a:gd name="T33" fmla="*/ 119 h 128"/>
                <a:gd name="T34" fmla="*/ 19 w 321"/>
                <a:gd name="T35" fmla="*/ 110 h 128"/>
                <a:gd name="T36" fmla="*/ 9 w 321"/>
                <a:gd name="T37" fmla="*/ 96 h 128"/>
                <a:gd name="T38" fmla="*/ 2 w 321"/>
                <a:gd name="T39" fmla="*/ 82 h 128"/>
                <a:gd name="T40" fmla="*/ 0 w 321"/>
                <a:gd name="T41" fmla="*/ 65 h 128"/>
                <a:gd name="T42" fmla="*/ 2 w 321"/>
                <a:gd name="T43" fmla="*/ 47 h 128"/>
                <a:gd name="T44" fmla="*/ 9 w 321"/>
                <a:gd name="T45" fmla="*/ 33 h 128"/>
                <a:gd name="T46" fmla="*/ 19 w 321"/>
                <a:gd name="T47" fmla="*/ 19 h 128"/>
                <a:gd name="T48" fmla="*/ 32 w 321"/>
                <a:gd name="T49" fmla="*/ 10 h 128"/>
                <a:gd name="T50" fmla="*/ 47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3" y="4"/>
                  </a:lnTo>
                  <a:lnTo>
                    <a:pt x="289" y="10"/>
                  </a:lnTo>
                  <a:lnTo>
                    <a:pt x="302" y="19"/>
                  </a:lnTo>
                  <a:lnTo>
                    <a:pt x="312" y="33"/>
                  </a:lnTo>
                  <a:lnTo>
                    <a:pt x="318" y="47"/>
                  </a:lnTo>
                  <a:lnTo>
                    <a:pt x="321" y="65"/>
                  </a:lnTo>
                  <a:lnTo>
                    <a:pt x="318" y="82"/>
                  </a:lnTo>
                  <a:lnTo>
                    <a:pt x="312" y="96"/>
                  </a:lnTo>
                  <a:lnTo>
                    <a:pt x="302" y="110"/>
                  </a:lnTo>
                  <a:lnTo>
                    <a:pt x="289" y="119"/>
                  </a:lnTo>
                  <a:lnTo>
                    <a:pt x="273" y="126"/>
                  </a:lnTo>
                  <a:lnTo>
                    <a:pt x="257" y="128"/>
                  </a:lnTo>
                  <a:lnTo>
                    <a:pt x="64" y="128"/>
                  </a:lnTo>
                  <a:lnTo>
                    <a:pt x="47" y="126"/>
                  </a:lnTo>
                  <a:lnTo>
                    <a:pt x="32" y="119"/>
                  </a:lnTo>
                  <a:lnTo>
                    <a:pt x="19" y="110"/>
                  </a:lnTo>
                  <a:lnTo>
                    <a:pt x="9" y="96"/>
                  </a:lnTo>
                  <a:lnTo>
                    <a:pt x="2" y="82"/>
                  </a:lnTo>
                  <a:lnTo>
                    <a:pt x="0" y="65"/>
                  </a:lnTo>
                  <a:lnTo>
                    <a:pt x="2" y="47"/>
                  </a:lnTo>
                  <a:lnTo>
                    <a:pt x="9" y="33"/>
                  </a:lnTo>
                  <a:lnTo>
                    <a:pt x="19" y="19"/>
                  </a:lnTo>
                  <a:lnTo>
                    <a:pt x="32" y="10"/>
                  </a:lnTo>
                  <a:lnTo>
                    <a:pt x="47"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a:latin typeface="Arial" panose="020B0604020202020204" pitchFamily="34" charset="0"/>
                <a:cs typeface="Arial" panose="020B0604020202020204" pitchFamily="34" charset="0"/>
              </a:endParaRPr>
            </a:p>
          </p:txBody>
        </p:sp>
        <p:sp>
          <p:nvSpPr>
            <p:cNvPr id="56" name="Freeform 20">
              <a:extLst>
                <a:ext uri="{FF2B5EF4-FFF2-40B4-BE49-F238E27FC236}">
                  <a16:creationId xmlns:a16="http://schemas.microsoft.com/office/drawing/2014/main" id="{25CF9F8F-A780-1D9C-DCEF-670BEB1BF79A}"/>
                </a:ext>
              </a:extLst>
            </p:cNvPr>
            <p:cNvSpPr>
              <a:spLocks/>
            </p:cNvSpPr>
            <p:nvPr/>
          </p:nvSpPr>
          <p:spPr bwMode="auto">
            <a:xfrm>
              <a:off x="3551964" y="3720786"/>
              <a:ext cx="41275" cy="31750"/>
            </a:xfrm>
            <a:custGeom>
              <a:avLst/>
              <a:gdLst>
                <a:gd name="T0" fmla="*/ 230 w 294"/>
                <a:gd name="T1" fmla="*/ 0 h 224"/>
                <a:gd name="T2" fmla="*/ 247 w 294"/>
                <a:gd name="T3" fmla="*/ 3 h 224"/>
                <a:gd name="T4" fmla="*/ 262 w 294"/>
                <a:gd name="T5" fmla="*/ 9 h 224"/>
                <a:gd name="T6" fmla="*/ 275 w 294"/>
                <a:gd name="T7" fmla="*/ 19 h 224"/>
                <a:gd name="T8" fmla="*/ 286 w 294"/>
                <a:gd name="T9" fmla="*/ 33 h 224"/>
                <a:gd name="T10" fmla="*/ 292 w 294"/>
                <a:gd name="T11" fmla="*/ 48 h 224"/>
                <a:gd name="T12" fmla="*/ 294 w 294"/>
                <a:gd name="T13" fmla="*/ 65 h 224"/>
                <a:gd name="T14" fmla="*/ 292 w 294"/>
                <a:gd name="T15" fmla="*/ 80 h 224"/>
                <a:gd name="T16" fmla="*/ 286 w 294"/>
                <a:gd name="T17" fmla="*/ 96 h 224"/>
                <a:gd name="T18" fmla="*/ 275 w 294"/>
                <a:gd name="T19" fmla="*/ 110 h 224"/>
                <a:gd name="T20" fmla="*/ 263 w 294"/>
                <a:gd name="T21" fmla="*/ 120 h 224"/>
                <a:gd name="T22" fmla="*/ 96 w 294"/>
                <a:gd name="T23" fmla="*/ 215 h 224"/>
                <a:gd name="T24" fmla="*/ 80 w 294"/>
                <a:gd name="T25" fmla="*/ 221 h 224"/>
                <a:gd name="T26" fmla="*/ 64 w 294"/>
                <a:gd name="T27" fmla="*/ 224 h 224"/>
                <a:gd name="T28" fmla="*/ 47 w 294"/>
                <a:gd name="T29" fmla="*/ 221 h 224"/>
                <a:gd name="T30" fmla="*/ 32 w 294"/>
                <a:gd name="T31" fmla="*/ 216 h 224"/>
                <a:gd name="T32" fmla="*/ 19 w 294"/>
                <a:gd name="T33" fmla="*/ 205 h 224"/>
                <a:gd name="T34" fmla="*/ 8 w 294"/>
                <a:gd name="T35" fmla="*/ 192 h 224"/>
                <a:gd name="T36" fmla="*/ 2 w 294"/>
                <a:gd name="T37" fmla="*/ 176 h 224"/>
                <a:gd name="T38" fmla="*/ 0 w 294"/>
                <a:gd name="T39" fmla="*/ 159 h 224"/>
                <a:gd name="T40" fmla="*/ 2 w 294"/>
                <a:gd name="T41" fmla="*/ 144 h 224"/>
                <a:gd name="T42" fmla="*/ 8 w 294"/>
                <a:gd name="T43" fmla="*/ 128 h 224"/>
                <a:gd name="T44" fmla="*/ 18 w 294"/>
                <a:gd name="T45" fmla="*/ 116 h 224"/>
                <a:gd name="T46" fmla="*/ 31 w 294"/>
                <a:gd name="T47" fmla="*/ 105 h 224"/>
                <a:gd name="T48" fmla="*/ 198 w 294"/>
                <a:gd name="T49" fmla="*/ 10 h 224"/>
                <a:gd name="T50" fmla="*/ 215 w 294"/>
                <a:gd name="T51" fmla="*/ 2 h 224"/>
                <a:gd name="T52" fmla="*/ 230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230" y="0"/>
                  </a:moveTo>
                  <a:lnTo>
                    <a:pt x="247" y="3"/>
                  </a:lnTo>
                  <a:lnTo>
                    <a:pt x="262" y="9"/>
                  </a:lnTo>
                  <a:lnTo>
                    <a:pt x="275" y="19"/>
                  </a:lnTo>
                  <a:lnTo>
                    <a:pt x="286" y="33"/>
                  </a:lnTo>
                  <a:lnTo>
                    <a:pt x="292" y="48"/>
                  </a:lnTo>
                  <a:lnTo>
                    <a:pt x="294" y="65"/>
                  </a:lnTo>
                  <a:lnTo>
                    <a:pt x="292" y="80"/>
                  </a:lnTo>
                  <a:lnTo>
                    <a:pt x="286" y="96"/>
                  </a:lnTo>
                  <a:lnTo>
                    <a:pt x="275" y="110"/>
                  </a:lnTo>
                  <a:lnTo>
                    <a:pt x="263" y="120"/>
                  </a:lnTo>
                  <a:lnTo>
                    <a:pt x="96" y="215"/>
                  </a:lnTo>
                  <a:lnTo>
                    <a:pt x="80" y="221"/>
                  </a:lnTo>
                  <a:lnTo>
                    <a:pt x="64" y="224"/>
                  </a:lnTo>
                  <a:lnTo>
                    <a:pt x="47" y="221"/>
                  </a:lnTo>
                  <a:lnTo>
                    <a:pt x="32" y="216"/>
                  </a:lnTo>
                  <a:lnTo>
                    <a:pt x="19" y="205"/>
                  </a:lnTo>
                  <a:lnTo>
                    <a:pt x="8" y="192"/>
                  </a:lnTo>
                  <a:lnTo>
                    <a:pt x="2" y="176"/>
                  </a:lnTo>
                  <a:lnTo>
                    <a:pt x="0" y="159"/>
                  </a:lnTo>
                  <a:lnTo>
                    <a:pt x="2" y="144"/>
                  </a:lnTo>
                  <a:lnTo>
                    <a:pt x="8" y="128"/>
                  </a:lnTo>
                  <a:lnTo>
                    <a:pt x="18" y="116"/>
                  </a:lnTo>
                  <a:lnTo>
                    <a:pt x="31" y="105"/>
                  </a:lnTo>
                  <a:lnTo>
                    <a:pt x="198" y="10"/>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a:latin typeface="Arial" panose="020B0604020202020204" pitchFamily="34" charset="0"/>
                <a:cs typeface="Arial" panose="020B0604020202020204" pitchFamily="34" charset="0"/>
              </a:endParaRPr>
            </a:p>
          </p:txBody>
        </p:sp>
        <p:sp>
          <p:nvSpPr>
            <p:cNvPr id="57" name="Freeform 21">
              <a:extLst>
                <a:ext uri="{FF2B5EF4-FFF2-40B4-BE49-F238E27FC236}">
                  <a16:creationId xmlns:a16="http://schemas.microsoft.com/office/drawing/2014/main" id="{537C8B79-DC87-3092-47CA-12B20ED9872E}"/>
                </a:ext>
              </a:extLst>
            </p:cNvPr>
            <p:cNvSpPr>
              <a:spLocks/>
            </p:cNvSpPr>
            <p:nvPr/>
          </p:nvSpPr>
          <p:spPr bwMode="auto">
            <a:xfrm>
              <a:off x="3888514" y="3720786"/>
              <a:ext cx="41275" cy="31750"/>
            </a:xfrm>
            <a:custGeom>
              <a:avLst/>
              <a:gdLst>
                <a:gd name="T0" fmla="*/ 64 w 294"/>
                <a:gd name="T1" fmla="*/ 0 h 224"/>
                <a:gd name="T2" fmla="*/ 80 w 294"/>
                <a:gd name="T3" fmla="*/ 2 h 224"/>
                <a:gd name="T4" fmla="*/ 96 w 294"/>
                <a:gd name="T5" fmla="*/ 10 h 224"/>
                <a:gd name="T6" fmla="*/ 263 w 294"/>
                <a:gd name="T7" fmla="*/ 105 h 224"/>
                <a:gd name="T8" fmla="*/ 276 w 294"/>
                <a:gd name="T9" fmla="*/ 116 h 224"/>
                <a:gd name="T10" fmla="*/ 286 w 294"/>
                <a:gd name="T11" fmla="*/ 128 h 224"/>
                <a:gd name="T12" fmla="*/ 292 w 294"/>
                <a:gd name="T13" fmla="*/ 144 h 224"/>
                <a:gd name="T14" fmla="*/ 294 w 294"/>
                <a:gd name="T15" fmla="*/ 159 h 224"/>
                <a:gd name="T16" fmla="*/ 292 w 294"/>
                <a:gd name="T17" fmla="*/ 176 h 224"/>
                <a:gd name="T18" fmla="*/ 286 w 294"/>
                <a:gd name="T19" fmla="*/ 192 h 224"/>
                <a:gd name="T20" fmla="*/ 275 w 294"/>
                <a:gd name="T21" fmla="*/ 205 h 224"/>
                <a:gd name="T22" fmla="*/ 262 w 294"/>
                <a:gd name="T23" fmla="*/ 216 h 224"/>
                <a:gd name="T24" fmla="*/ 247 w 294"/>
                <a:gd name="T25" fmla="*/ 221 h 224"/>
                <a:gd name="T26" fmla="*/ 230 w 294"/>
                <a:gd name="T27" fmla="*/ 224 h 224"/>
                <a:gd name="T28" fmla="*/ 214 w 294"/>
                <a:gd name="T29" fmla="*/ 221 h 224"/>
                <a:gd name="T30" fmla="*/ 198 w 294"/>
                <a:gd name="T31" fmla="*/ 215 h 224"/>
                <a:gd name="T32" fmla="*/ 31 w 294"/>
                <a:gd name="T33" fmla="*/ 120 h 224"/>
                <a:gd name="T34" fmla="*/ 19 w 294"/>
                <a:gd name="T35" fmla="*/ 110 h 224"/>
                <a:gd name="T36" fmla="*/ 8 w 294"/>
                <a:gd name="T37" fmla="*/ 96 h 224"/>
                <a:gd name="T38" fmla="*/ 2 w 294"/>
                <a:gd name="T39" fmla="*/ 80 h 224"/>
                <a:gd name="T40" fmla="*/ 0 w 294"/>
                <a:gd name="T41" fmla="*/ 65 h 224"/>
                <a:gd name="T42" fmla="*/ 2 w 294"/>
                <a:gd name="T43" fmla="*/ 48 h 224"/>
                <a:gd name="T44" fmla="*/ 8 w 294"/>
                <a:gd name="T45" fmla="*/ 33 h 224"/>
                <a:gd name="T46" fmla="*/ 19 w 294"/>
                <a:gd name="T47" fmla="*/ 19 h 224"/>
                <a:gd name="T48" fmla="*/ 32 w 294"/>
                <a:gd name="T49" fmla="*/ 9 h 224"/>
                <a:gd name="T50" fmla="*/ 47 w 294"/>
                <a:gd name="T51" fmla="*/ 3 h 224"/>
                <a:gd name="T52" fmla="*/ 64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64" y="0"/>
                  </a:moveTo>
                  <a:lnTo>
                    <a:pt x="80" y="2"/>
                  </a:lnTo>
                  <a:lnTo>
                    <a:pt x="96" y="10"/>
                  </a:lnTo>
                  <a:lnTo>
                    <a:pt x="263" y="105"/>
                  </a:lnTo>
                  <a:lnTo>
                    <a:pt x="276" y="116"/>
                  </a:lnTo>
                  <a:lnTo>
                    <a:pt x="286" y="128"/>
                  </a:lnTo>
                  <a:lnTo>
                    <a:pt x="292" y="144"/>
                  </a:lnTo>
                  <a:lnTo>
                    <a:pt x="294" y="159"/>
                  </a:lnTo>
                  <a:lnTo>
                    <a:pt x="292" y="176"/>
                  </a:lnTo>
                  <a:lnTo>
                    <a:pt x="286" y="192"/>
                  </a:lnTo>
                  <a:lnTo>
                    <a:pt x="275" y="205"/>
                  </a:lnTo>
                  <a:lnTo>
                    <a:pt x="262" y="216"/>
                  </a:lnTo>
                  <a:lnTo>
                    <a:pt x="247" y="221"/>
                  </a:lnTo>
                  <a:lnTo>
                    <a:pt x="230" y="224"/>
                  </a:lnTo>
                  <a:lnTo>
                    <a:pt x="214" y="221"/>
                  </a:lnTo>
                  <a:lnTo>
                    <a:pt x="198" y="215"/>
                  </a:lnTo>
                  <a:lnTo>
                    <a:pt x="31" y="120"/>
                  </a:lnTo>
                  <a:lnTo>
                    <a:pt x="19" y="110"/>
                  </a:lnTo>
                  <a:lnTo>
                    <a:pt x="8" y="96"/>
                  </a:lnTo>
                  <a:lnTo>
                    <a:pt x="2" y="80"/>
                  </a:lnTo>
                  <a:lnTo>
                    <a:pt x="0" y="65"/>
                  </a:lnTo>
                  <a:lnTo>
                    <a:pt x="2" y="48"/>
                  </a:lnTo>
                  <a:lnTo>
                    <a:pt x="8" y="33"/>
                  </a:lnTo>
                  <a:lnTo>
                    <a:pt x="19" y="19"/>
                  </a:lnTo>
                  <a:lnTo>
                    <a:pt x="32" y="9"/>
                  </a:lnTo>
                  <a:lnTo>
                    <a:pt x="47"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a:latin typeface="Arial" panose="020B0604020202020204" pitchFamily="34" charset="0"/>
                <a:cs typeface="Arial" panose="020B0604020202020204" pitchFamily="34" charset="0"/>
              </a:endParaRPr>
            </a:p>
          </p:txBody>
        </p:sp>
        <p:sp>
          <p:nvSpPr>
            <p:cNvPr id="58" name="Freeform 22">
              <a:extLst>
                <a:ext uri="{FF2B5EF4-FFF2-40B4-BE49-F238E27FC236}">
                  <a16:creationId xmlns:a16="http://schemas.microsoft.com/office/drawing/2014/main" id="{819CA7F9-FB08-C1A6-9608-FE5E2081887C}"/>
                </a:ext>
              </a:extLst>
            </p:cNvPr>
            <p:cNvSpPr>
              <a:spLocks/>
            </p:cNvSpPr>
            <p:nvPr/>
          </p:nvSpPr>
          <p:spPr bwMode="auto">
            <a:xfrm>
              <a:off x="3912327" y="3630299"/>
              <a:ext cx="46038" cy="19050"/>
            </a:xfrm>
            <a:custGeom>
              <a:avLst/>
              <a:gdLst>
                <a:gd name="T0" fmla="*/ 64 w 321"/>
                <a:gd name="T1" fmla="*/ 0 h 128"/>
                <a:gd name="T2" fmla="*/ 257 w 321"/>
                <a:gd name="T3" fmla="*/ 0 h 128"/>
                <a:gd name="T4" fmla="*/ 274 w 321"/>
                <a:gd name="T5" fmla="*/ 4 h 128"/>
                <a:gd name="T6" fmla="*/ 290 w 321"/>
                <a:gd name="T7" fmla="*/ 10 h 128"/>
                <a:gd name="T8" fmla="*/ 302 w 321"/>
                <a:gd name="T9" fmla="*/ 19 h 128"/>
                <a:gd name="T10" fmla="*/ 312 w 321"/>
                <a:gd name="T11" fmla="*/ 33 h 128"/>
                <a:gd name="T12" fmla="*/ 319 w 321"/>
                <a:gd name="T13" fmla="*/ 47 h 128"/>
                <a:gd name="T14" fmla="*/ 321 w 321"/>
                <a:gd name="T15" fmla="*/ 65 h 128"/>
                <a:gd name="T16" fmla="*/ 319 w 321"/>
                <a:gd name="T17" fmla="*/ 82 h 128"/>
                <a:gd name="T18" fmla="*/ 312 w 321"/>
                <a:gd name="T19" fmla="*/ 96 h 128"/>
                <a:gd name="T20" fmla="*/ 302 w 321"/>
                <a:gd name="T21" fmla="*/ 110 h 128"/>
                <a:gd name="T22" fmla="*/ 290 w 321"/>
                <a:gd name="T23" fmla="*/ 119 h 128"/>
                <a:gd name="T24" fmla="*/ 274 w 321"/>
                <a:gd name="T25" fmla="*/ 126 h 128"/>
                <a:gd name="T26" fmla="*/ 257 w 321"/>
                <a:gd name="T27" fmla="*/ 128 h 128"/>
                <a:gd name="T28" fmla="*/ 64 w 321"/>
                <a:gd name="T29" fmla="*/ 128 h 128"/>
                <a:gd name="T30" fmla="*/ 48 w 321"/>
                <a:gd name="T31" fmla="*/ 126 h 128"/>
                <a:gd name="T32" fmla="*/ 32 w 321"/>
                <a:gd name="T33" fmla="*/ 119 h 128"/>
                <a:gd name="T34" fmla="*/ 19 w 321"/>
                <a:gd name="T35" fmla="*/ 110 h 128"/>
                <a:gd name="T36" fmla="*/ 9 w 321"/>
                <a:gd name="T37" fmla="*/ 96 h 128"/>
                <a:gd name="T38" fmla="*/ 3 w 321"/>
                <a:gd name="T39" fmla="*/ 82 h 128"/>
                <a:gd name="T40" fmla="*/ 0 w 321"/>
                <a:gd name="T41" fmla="*/ 65 h 128"/>
                <a:gd name="T42" fmla="*/ 3 w 321"/>
                <a:gd name="T43" fmla="*/ 47 h 128"/>
                <a:gd name="T44" fmla="*/ 9 w 321"/>
                <a:gd name="T45" fmla="*/ 33 h 128"/>
                <a:gd name="T46" fmla="*/ 19 w 321"/>
                <a:gd name="T47" fmla="*/ 19 h 128"/>
                <a:gd name="T48" fmla="*/ 32 w 321"/>
                <a:gd name="T49" fmla="*/ 10 h 128"/>
                <a:gd name="T50" fmla="*/ 48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4" y="4"/>
                  </a:lnTo>
                  <a:lnTo>
                    <a:pt x="290" y="10"/>
                  </a:lnTo>
                  <a:lnTo>
                    <a:pt x="302" y="19"/>
                  </a:lnTo>
                  <a:lnTo>
                    <a:pt x="312" y="33"/>
                  </a:lnTo>
                  <a:lnTo>
                    <a:pt x="319" y="47"/>
                  </a:lnTo>
                  <a:lnTo>
                    <a:pt x="321" y="65"/>
                  </a:lnTo>
                  <a:lnTo>
                    <a:pt x="319" y="82"/>
                  </a:lnTo>
                  <a:lnTo>
                    <a:pt x="312" y="96"/>
                  </a:lnTo>
                  <a:lnTo>
                    <a:pt x="302" y="110"/>
                  </a:lnTo>
                  <a:lnTo>
                    <a:pt x="290" y="119"/>
                  </a:lnTo>
                  <a:lnTo>
                    <a:pt x="274" y="126"/>
                  </a:lnTo>
                  <a:lnTo>
                    <a:pt x="257" y="128"/>
                  </a:lnTo>
                  <a:lnTo>
                    <a:pt x="64" y="128"/>
                  </a:lnTo>
                  <a:lnTo>
                    <a:pt x="48" y="126"/>
                  </a:lnTo>
                  <a:lnTo>
                    <a:pt x="32" y="119"/>
                  </a:lnTo>
                  <a:lnTo>
                    <a:pt x="19" y="110"/>
                  </a:lnTo>
                  <a:lnTo>
                    <a:pt x="9" y="96"/>
                  </a:lnTo>
                  <a:lnTo>
                    <a:pt x="3" y="82"/>
                  </a:lnTo>
                  <a:lnTo>
                    <a:pt x="0" y="65"/>
                  </a:lnTo>
                  <a:lnTo>
                    <a:pt x="3" y="47"/>
                  </a:lnTo>
                  <a:lnTo>
                    <a:pt x="9" y="33"/>
                  </a:lnTo>
                  <a:lnTo>
                    <a:pt x="19" y="19"/>
                  </a:lnTo>
                  <a:lnTo>
                    <a:pt x="32" y="10"/>
                  </a:lnTo>
                  <a:lnTo>
                    <a:pt x="48"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a:latin typeface="Arial" panose="020B0604020202020204" pitchFamily="34" charset="0"/>
                <a:cs typeface="Arial" panose="020B0604020202020204" pitchFamily="34" charset="0"/>
              </a:endParaRPr>
            </a:p>
          </p:txBody>
        </p:sp>
        <p:sp>
          <p:nvSpPr>
            <p:cNvPr id="59" name="Freeform 23">
              <a:extLst>
                <a:ext uri="{FF2B5EF4-FFF2-40B4-BE49-F238E27FC236}">
                  <a16:creationId xmlns:a16="http://schemas.microsoft.com/office/drawing/2014/main" id="{02A35CB8-4D2A-965F-6275-4C388013231E}"/>
                </a:ext>
              </a:extLst>
            </p:cNvPr>
            <p:cNvSpPr>
              <a:spLocks/>
            </p:cNvSpPr>
            <p:nvPr/>
          </p:nvSpPr>
          <p:spPr bwMode="auto">
            <a:xfrm>
              <a:off x="3888514" y="3527111"/>
              <a:ext cx="41275" cy="33338"/>
            </a:xfrm>
            <a:custGeom>
              <a:avLst/>
              <a:gdLst>
                <a:gd name="T0" fmla="*/ 230 w 294"/>
                <a:gd name="T1" fmla="*/ 0 h 222"/>
                <a:gd name="T2" fmla="*/ 247 w 294"/>
                <a:gd name="T3" fmla="*/ 2 h 222"/>
                <a:gd name="T4" fmla="*/ 262 w 294"/>
                <a:gd name="T5" fmla="*/ 8 h 222"/>
                <a:gd name="T6" fmla="*/ 275 w 294"/>
                <a:gd name="T7" fmla="*/ 18 h 222"/>
                <a:gd name="T8" fmla="*/ 286 w 294"/>
                <a:gd name="T9" fmla="*/ 31 h 222"/>
                <a:gd name="T10" fmla="*/ 292 w 294"/>
                <a:gd name="T11" fmla="*/ 47 h 222"/>
                <a:gd name="T12" fmla="*/ 294 w 294"/>
                <a:gd name="T13" fmla="*/ 63 h 222"/>
                <a:gd name="T14" fmla="*/ 292 w 294"/>
                <a:gd name="T15" fmla="*/ 80 h 222"/>
                <a:gd name="T16" fmla="*/ 286 w 294"/>
                <a:gd name="T17" fmla="*/ 95 h 222"/>
                <a:gd name="T18" fmla="*/ 276 w 294"/>
                <a:gd name="T19" fmla="*/ 108 h 222"/>
                <a:gd name="T20" fmla="*/ 263 w 294"/>
                <a:gd name="T21" fmla="*/ 118 h 222"/>
                <a:gd name="T22" fmla="*/ 96 w 294"/>
                <a:gd name="T23" fmla="*/ 213 h 222"/>
                <a:gd name="T24" fmla="*/ 80 w 294"/>
                <a:gd name="T25" fmla="*/ 220 h 222"/>
                <a:gd name="T26" fmla="*/ 64 w 294"/>
                <a:gd name="T27" fmla="*/ 222 h 222"/>
                <a:gd name="T28" fmla="*/ 48 w 294"/>
                <a:gd name="T29" fmla="*/ 220 h 222"/>
                <a:gd name="T30" fmla="*/ 32 w 294"/>
                <a:gd name="T31" fmla="*/ 214 h 222"/>
                <a:gd name="T32" fmla="*/ 19 w 294"/>
                <a:gd name="T33" fmla="*/ 204 h 222"/>
                <a:gd name="T34" fmla="*/ 8 w 294"/>
                <a:gd name="T35" fmla="*/ 190 h 222"/>
                <a:gd name="T36" fmla="*/ 2 w 294"/>
                <a:gd name="T37" fmla="*/ 175 h 222"/>
                <a:gd name="T38" fmla="*/ 0 w 294"/>
                <a:gd name="T39" fmla="*/ 158 h 222"/>
                <a:gd name="T40" fmla="*/ 2 w 294"/>
                <a:gd name="T41" fmla="*/ 142 h 222"/>
                <a:gd name="T42" fmla="*/ 8 w 294"/>
                <a:gd name="T43" fmla="*/ 127 h 222"/>
                <a:gd name="T44" fmla="*/ 19 w 294"/>
                <a:gd name="T45" fmla="*/ 114 h 222"/>
                <a:gd name="T46" fmla="*/ 31 w 294"/>
                <a:gd name="T47" fmla="*/ 103 h 222"/>
                <a:gd name="T48" fmla="*/ 198 w 294"/>
                <a:gd name="T49" fmla="*/ 8 h 222"/>
                <a:gd name="T50" fmla="*/ 215 w 294"/>
                <a:gd name="T51" fmla="*/ 2 h 222"/>
                <a:gd name="T52" fmla="*/ 230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230" y="0"/>
                  </a:moveTo>
                  <a:lnTo>
                    <a:pt x="247" y="2"/>
                  </a:lnTo>
                  <a:lnTo>
                    <a:pt x="262" y="8"/>
                  </a:lnTo>
                  <a:lnTo>
                    <a:pt x="275" y="18"/>
                  </a:lnTo>
                  <a:lnTo>
                    <a:pt x="286" y="31"/>
                  </a:lnTo>
                  <a:lnTo>
                    <a:pt x="292" y="47"/>
                  </a:lnTo>
                  <a:lnTo>
                    <a:pt x="294" y="63"/>
                  </a:lnTo>
                  <a:lnTo>
                    <a:pt x="292" y="80"/>
                  </a:lnTo>
                  <a:lnTo>
                    <a:pt x="286" y="95"/>
                  </a:lnTo>
                  <a:lnTo>
                    <a:pt x="276" y="108"/>
                  </a:lnTo>
                  <a:lnTo>
                    <a:pt x="263" y="118"/>
                  </a:lnTo>
                  <a:lnTo>
                    <a:pt x="96" y="213"/>
                  </a:lnTo>
                  <a:lnTo>
                    <a:pt x="80" y="220"/>
                  </a:lnTo>
                  <a:lnTo>
                    <a:pt x="64" y="222"/>
                  </a:lnTo>
                  <a:lnTo>
                    <a:pt x="48" y="220"/>
                  </a:lnTo>
                  <a:lnTo>
                    <a:pt x="32" y="214"/>
                  </a:lnTo>
                  <a:lnTo>
                    <a:pt x="19" y="204"/>
                  </a:lnTo>
                  <a:lnTo>
                    <a:pt x="8" y="190"/>
                  </a:lnTo>
                  <a:lnTo>
                    <a:pt x="2" y="175"/>
                  </a:lnTo>
                  <a:lnTo>
                    <a:pt x="0" y="158"/>
                  </a:lnTo>
                  <a:lnTo>
                    <a:pt x="2" y="142"/>
                  </a:lnTo>
                  <a:lnTo>
                    <a:pt x="8" y="127"/>
                  </a:lnTo>
                  <a:lnTo>
                    <a:pt x="19" y="114"/>
                  </a:lnTo>
                  <a:lnTo>
                    <a:pt x="31" y="103"/>
                  </a:lnTo>
                  <a:lnTo>
                    <a:pt x="198" y="8"/>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a:latin typeface="Arial" panose="020B0604020202020204" pitchFamily="34" charset="0"/>
                <a:cs typeface="Arial" panose="020B0604020202020204" pitchFamily="34" charset="0"/>
              </a:endParaRPr>
            </a:p>
          </p:txBody>
        </p:sp>
        <p:sp>
          <p:nvSpPr>
            <p:cNvPr id="60" name="Freeform 24">
              <a:extLst>
                <a:ext uri="{FF2B5EF4-FFF2-40B4-BE49-F238E27FC236}">
                  <a16:creationId xmlns:a16="http://schemas.microsoft.com/office/drawing/2014/main" id="{5B291090-E7C2-0C79-9205-C07B1A600504}"/>
                </a:ext>
              </a:extLst>
            </p:cNvPr>
            <p:cNvSpPr>
              <a:spLocks/>
            </p:cNvSpPr>
            <p:nvPr/>
          </p:nvSpPr>
          <p:spPr bwMode="auto">
            <a:xfrm>
              <a:off x="3821839" y="3452499"/>
              <a:ext cx="31750" cy="41275"/>
            </a:xfrm>
            <a:custGeom>
              <a:avLst/>
              <a:gdLst>
                <a:gd name="T0" fmla="*/ 159 w 224"/>
                <a:gd name="T1" fmla="*/ 0 h 292"/>
                <a:gd name="T2" fmla="*/ 176 w 224"/>
                <a:gd name="T3" fmla="*/ 2 h 292"/>
                <a:gd name="T4" fmla="*/ 192 w 224"/>
                <a:gd name="T5" fmla="*/ 9 h 292"/>
                <a:gd name="T6" fmla="*/ 205 w 224"/>
                <a:gd name="T7" fmla="*/ 19 h 292"/>
                <a:gd name="T8" fmla="*/ 216 w 224"/>
                <a:gd name="T9" fmla="*/ 32 h 292"/>
                <a:gd name="T10" fmla="*/ 222 w 224"/>
                <a:gd name="T11" fmla="*/ 48 h 292"/>
                <a:gd name="T12" fmla="*/ 224 w 224"/>
                <a:gd name="T13" fmla="*/ 63 h 292"/>
                <a:gd name="T14" fmla="*/ 222 w 224"/>
                <a:gd name="T15" fmla="*/ 80 h 292"/>
                <a:gd name="T16" fmla="*/ 216 w 224"/>
                <a:gd name="T17" fmla="*/ 95 h 292"/>
                <a:gd name="T18" fmla="*/ 119 w 224"/>
                <a:gd name="T19" fmla="*/ 261 h 292"/>
                <a:gd name="T20" fmla="*/ 109 w 224"/>
                <a:gd name="T21" fmla="*/ 274 h 292"/>
                <a:gd name="T22" fmla="*/ 95 w 224"/>
                <a:gd name="T23" fmla="*/ 285 h 292"/>
                <a:gd name="T24" fmla="*/ 81 w 224"/>
                <a:gd name="T25" fmla="*/ 290 h 292"/>
                <a:gd name="T26" fmla="*/ 64 w 224"/>
                <a:gd name="T27" fmla="*/ 292 h 292"/>
                <a:gd name="T28" fmla="*/ 48 w 224"/>
                <a:gd name="T29" fmla="*/ 290 h 292"/>
                <a:gd name="T30" fmla="*/ 32 w 224"/>
                <a:gd name="T31" fmla="*/ 284 h 292"/>
                <a:gd name="T32" fmla="*/ 18 w 224"/>
                <a:gd name="T33" fmla="*/ 273 h 292"/>
                <a:gd name="T34" fmla="*/ 8 w 224"/>
                <a:gd name="T35" fmla="*/ 261 h 292"/>
                <a:gd name="T36" fmla="*/ 2 w 224"/>
                <a:gd name="T37" fmla="*/ 245 h 292"/>
                <a:gd name="T38" fmla="*/ 0 w 224"/>
                <a:gd name="T39" fmla="*/ 230 h 292"/>
                <a:gd name="T40" fmla="*/ 2 w 224"/>
                <a:gd name="T41" fmla="*/ 213 h 292"/>
                <a:gd name="T42" fmla="*/ 8 w 224"/>
                <a:gd name="T43" fmla="*/ 197 h 292"/>
                <a:gd name="T44" fmla="*/ 105 w 224"/>
                <a:gd name="T45" fmla="*/ 32 h 292"/>
                <a:gd name="T46" fmla="*/ 115 w 224"/>
                <a:gd name="T47" fmla="*/ 18 h 292"/>
                <a:gd name="T48" fmla="*/ 129 w 224"/>
                <a:gd name="T49" fmla="*/ 8 h 292"/>
                <a:gd name="T50" fmla="*/ 144 w 224"/>
                <a:gd name="T51" fmla="*/ 2 h 292"/>
                <a:gd name="T52" fmla="*/ 159 w 22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2">
                  <a:moveTo>
                    <a:pt x="159" y="0"/>
                  </a:moveTo>
                  <a:lnTo>
                    <a:pt x="176" y="2"/>
                  </a:lnTo>
                  <a:lnTo>
                    <a:pt x="192" y="9"/>
                  </a:lnTo>
                  <a:lnTo>
                    <a:pt x="205" y="19"/>
                  </a:lnTo>
                  <a:lnTo>
                    <a:pt x="216" y="32"/>
                  </a:lnTo>
                  <a:lnTo>
                    <a:pt x="222" y="48"/>
                  </a:lnTo>
                  <a:lnTo>
                    <a:pt x="224" y="63"/>
                  </a:lnTo>
                  <a:lnTo>
                    <a:pt x="222" y="80"/>
                  </a:lnTo>
                  <a:lnTo>
                    <a:pt x="216" y="95"/>
                  </a:lnTo>
                  <a:lnTo>
                    <a:pt x="119" y="261"/>
                  </a:lnTo>
                  <a:lnTo>
                    <a:pt x="109" y="274"/>
                  </a:lnTo>
                  <a:lnTo>
                    <a:pt x="95" y="285"/>
                  </a:lnTo>
                  <a:lnTo>
                    <a:pt x="81" y="290"/>
                  </a:lnTo>
                  <a:lnTo>
                    <a:pt x="64" y="292"/>
                  </a:lnTo>
                  <a:lnTo>
                    <a:pt x="48" y="290"/>
                  </a:lnTo>
                  <a:lnTo>
                    <a:pt x="32" y="284"/>
                  </a:lnTo>
                  <a:lnTo>
                    <a:pt x="18" y="273"/>
                  </a:lnTo>
                  <a:lnTo>
                    <a:pt x="8" y="261"/>
                  </a:lnTo>
                  <a:lnTo>
                    <a:pt x="2" y="245"/>
                  </a:lnTo>
                  <a:lnTo>
                    <a:pt x="0" y="230"/>
                  </a:lnTo>
                  <a:lnTo>
                    <a:pt x="2" y="213"/>
                  </a:lnTo>
                  <a:lnTo>
                    <a:pt x="8" y="197"/>
                  </a:lnTo>
                  <a:lnTo>
                    <a:pt x="105" y="32"/>
                  </a:lnTo>
                  <a:lnTo>
                    <a:pt x="115" y="18"/>
                  </a:lnTo>
                  <a:lnTo>
                    <a:pt x="129" y="8"/>
                  </a:lnTo>
                  <a:lnTo>
                    <a:pt x="144" y="2"/>
                  </a:lnTo>
                  <a:lnTo>
                    <a:pt x="1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a:latin typeface="Arial" panose="020B0604020202020204" pitchFamily="34" charset="0"/>
                <a:cs typeface="Arial" panose="020B0604020202020204" pitchFamily="34" charset="0"/>
              </a:endParaRPr>
            </a:p>
          </p:txBody>
        </p:sp>
        <p:sp>
          <p:nvSpPr>
            <p:cNvPr id="61" name="Freeform 25">
              <a:extLst>
                <a:ext uri="{FF2B5EF4-FFF2-40B4-BE49-F238E27FC236}">
                  <a16:creationId xmlns:a16="http://schemas.microsoft.com/office/drawing/2014/main" id="{7A0A48C1-BB61-53E2-834C-ED151AB0B542}"/>
                </a:ext>
              </a:extLst>
            </p:cNvPr>
            <p:cNvSpPr>
              <a:spLocks/>
            </p:cNvSpPr>
            <p:nvPr/>
          </p:nvSpPr>
          <p:spPr bwMode="auto">
            <a:xfrm>
              <a:off x="3718652" y="3563624"/>
              <a:ext cx="44450" cy="142875"/>
            </a:xfrm>
            <a:custGeom>
              <a:avLst/>
              <a:gdLst>
                <a:gd name="T0" fmla="*/ 154 w 308"/>
                <a:gd name="T1" fmla="*/ 0 h 991"/>
                <a:gd name="T2" fmla="*/ 186 w 308"/>
                <a:gd name="T3" fmla="*/ 2 h 991"/>
                <a:gd name="T4" fmla="*/ 213 w 308"/>
                <a:gd name="T5" fmla="*/ 8 h 991"/>
                <a:gd name="T6" fmla="*/ 238 w 308"/>
                <a:gd name="T7" fmla="*/ 17 h 991"/>
                <a:gd name="T8" fmla="*/ 259 w 308"/>
                <a:gd name="T9" fmla="*/ 30 h 991"/>
                <a:gd name="T10" fmla="*/ 277 w 308"/>
                <a:gd name="T11" fmla="*/ 47 h 991"/>
                <a:gd name="T12" fmla="*/ 291 w 308"/>
                <a:gd name="T13" fmla="*/ 67 h 991"/>
                <a:gd name="T14" fmla="*/ 301 w 308"/>
                <a:gd name="T15" fmla="*/ 91 h 991"/>
                <a:gd name="T16" fmla="*/ 306 w 308"/>
                <a:gd name="T17" fmla="*/ 119 h 991"/>
                <a:gd name="T18" fmla="*/ 308 w 308"/>
                <a:gd name="T19" fmla="*/ 150 h 991"/>
                <a:gd name="T20" fmla="*/ 308 w 308"/>
                <a:gd name="T21" fmla="*/ 375 h 991"/>
                <a:gd name="T22" fmla="*/ 307 w 308"/>
                <a:gd name="T23" fmla="*/ 405 h 991"/>
                <a:gd name="T24" fmla="*/ 304 w 308"/>
                <a:gd name="T25" fmla="*/ 435 h 991"/>
                <a:gd name="T26" fmla="*/ 301 w 308"/>
                <a:gd name="T27" fmla="*/ 466 h 991"/>
                <a:gd name="T28" fmla="*/ 240 w 308"/>
                <a:gd name="T29" fmla="*/ 920 h 991"/>
                <a:gd name="T30" fmla="*/ 236 w 308"/>
                <a:gd name="T31" fmla="*/ 942 h 991"/>
                <a:gd name="T32" fmla="*/ 229 w 308"/>
                <a:gd name="T33" fmla="*/ 959 h 991"/>
                <a:gd name="T34" fmla="*/ 219 w 308"/>
                <a:gd name="T35" fmla="*/ 972 h 991"/>
                <a:gd name="T36" fmla="*/ 207 w 308"/>
                <a:gd name="T37" fmla="*/ 981 h 991"/>
                <a:gd name="T38" fmla="*/ 192 w 308"/>
                <a:gd name="T39" fmla="*/ 987 h 991"/>
                <a:gd name="T40" fmla="*/ 174 w 308"/>
                <a:gd name="T41" fmla="*/ 990 h 991"/>
                <a:gd name="T42" fmla="*/ 154 w 308"/>
                <a:gd name="T43" fmla="*/ 991 h 991"/>
                <a:gd name="T44" fmla="*/ 135 w 308"/>
                <a:gd name="T45" fmla="*/ 990 h 991"/>
                <a:gd name="T46" fmla="*/ 117 w 308"/>
                <a:gd name="T47" fmla="*/ 987 h 991"/>
                <a:gd name="T48" fmla="*/ 102 w 308"/>
                <a:gd name="T49" fmla="*/ 981 h 991"/>
                <a:gd name="T50" fmla="*/ 90 w 308"/>
                <a:gd name="T51" fmla="*/ 972 h 991"/>
                <a:gd name="T52" fmla="*/ 80 w 308"/>
                <a:gd name="T53" fmla="*/ 959 h 991"/>
                <a:gd name="T54" fmla="*/ 73 w 308"/>
                <a:gd name="T55" fmla="*/ 942 h 991"/>
                <a:gd name="T56" fmla="*/ 69 w 308"/>
                <a:gd name="T57" fmla="*/ 920 h 991"/>
                <a:gd name="T58" fmla="*/ 8 w 308"/>
                <a:gd name="T59" fmla="*/ 466 h 991"/>
                <a:gd name="T60" fmla="*/ 5 w 308"/>
                <a:gd name="T61" fmla="*/ 435 h 991"/>
                <a:gd name="T62" fmla="*/ 2 w 308"/>
                <a:gd name="T63" fmla="*/ 405 h 991"/>
                <a:gd name="T64" fmla="*/ 0 w 308"/>
                <a:gd name="T65" fmla="*/ 375 h 991"/>
                <a:gd name="T66" fmla="*/ 0 w 308"/>
                <a:gd name="T67" fmla="*/ 150 h 991"/>
                <a:gd name="T68" fmla="*/ 3 w 308"/>
                <a:gd name="T69" fmla="*/ 119 h 991"/>
                <a:gd name="T70" fmla="*/ 8 w 308"/>
                <a:gd name="T71" fmla="*/ 91 h 991"/>
                <a:gd name="T72" fmla="*/ 18 w 308"/>
                <a:gd name="T73" fmla="*/ 67 h 991"/>
                <a:gd name="T74" fmla="*/ 32 w 308"/>
                <a:gd name="T75" fmla="*/ 47 h 991"/>
                <a:gd name="T76" fmla="*/ 50 w 308"/>
                <a:gd name="T77" fmla="*/ 30 h 991"/>
                <a:gd name="T78" fmla="*/ 71 w 308"/>
                <a:gd name="T79" fmla="*/ 17 h 991"/>
                <a:gd name="T80" fmla="*/ 96 w 308"/>
                <a:gd name="T81" fmla="*/ 8 h 991"/>
                <a:gd name="T82" fmla="*/ 123 w 308"/>
                <a:gd name="T83" fmla="*/ 2 h 991"/>
                <a:gd name="T84" fmla="*/ 154 w 308"/>
                <a:gd name="T85" fmla="*/ 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991">
                  <a:moveTo>
                    <a:pt x="154" y="0"/>
                  </a:moveTo>
                  <a:lnTo>
                    <a:pt x="186" y="2"/>
                  </a:lnTo>
                  <a:lnTo>
                    <a:pt x="213" y="8"/>
                  </a:lnTo>
                  <a:lnTo>
                    <a:pt x="238" y="17"/>
                  </a:lnTo>
                  <a:lnTo>
                    <a:pt x="259" y="30"/>
                  </a:lnTo>
                  <a:lnTo>
                    <a:pt x="277" y="47"/>
                  </a:lnTo>
                  <a:lnTo>
                    <a:pt x="291" y="67"/>
                  </a:lnTo>
                  <a:lnTo>
                    <a:pt x="301" y="91"/>
                  </a:lnTo>
                  <a:lnTo>
                    <a:pt x="306" y="119"/>
                  </a:lnTo>
                  <a:lnTo>
                    <a:pt x="308" y="150"/>
                  </a:lnTo>
                  <a:lnTo>
                    <a:pt x="308" y="375"/>
                  </a:lnTo>
                  <a:lnTo>
                    <a:pt x="307" y="405"/>
                  </a:lnTo>
                  <a:lnTo>
                    <a:pt x="304" y="435"/>
                  </a:lnTo>
                  <a:lnTo>
                    <a:pt x="301" y="466"/>
                  </a:lnTo>
                  <a:lnTo>
                    <a:pt x="240" y="920"/>
                  </a:lnTo>
                  <a:lnTo>
                    <a:pt x="236" y="942"/>
                  </a:lnTo>
                  <a:lnTo>
                    <a:pt x="229" y="959"/>
                  </a:lnTo>
                  <a:lnTo>
                    <a:pt x="219" y="972"/>
                  </a:lnTo>
                  <a:lnTo>
                    <a:pt x="207" y="981"/>
                  </a:lnTo>
                  <a:lnTo>
                    <a:pt x="192" y="987"/>
                  </a:lnTo>
                  <a:lnTo>
                    <a:pt x="174" y="990"/>
                  </a:lnTo>
                  <a:lnTo>
                    <a:pt x="154" y="991"/>
                  </a:lnTo>
                  <a:lnTo>
                    <a:pt x="135" y="990"/>
                  </a:lnTo>
                  <a:lnTo>
                    <a:pt x="117" y="987"/>
                  </a:lnTo>
                  <a:lnTo>
                    <a:pt x="102" y="981"/>
                  </a:lnTo>
                  <a:lnTo>
                    <a:pt x="90" y="972"/>
                  </a:lnTo>
                  <a:lnTo>
                    <a:pt x="80" y="959"/>
                  </a:lnTo>
                  <a:lnTo>
                    <a:pt x="73" y="942"/>
                  </a:lnTo>
                  <a:lnTo>
                    <a:pt x="69" y="920"/>
                  </a:lnTo>
                  <a:lnTo>
                    <a:pt x="8" y="466"/>
                  </a:lnTo>
                  <a:lnTo>
                    <a:pt x="5" y="435"/>
                  </a:lnTo>
                  <a:lnTo>
                    <a:pt x="2" y="405"/>
                  </a:lnTo>
                  <a:lnTo>
                    <a:pt x="0" y="375"/>
                  </a:lnTo>
                  <a:lnTo>
                    <a:pt x="0" y="150"/>
                  </a:lnTo>
                  <a:lnTo>
                    <a:pt x="3" y="119"/>
                  </a:lnTo>
                  <a:lnTo>
                    <a:pt x="8" y="91"/>
                  </a:lnTo>
                  <a:lnTo>
                    <a:pt x="18" y="67"/>
                  </a:lnTo>
                  <a:lnTo>
                    <a:pt x="32" y="47"/>
                  </a:lnTo>
                  <a:lnTo>
                    <a:pt x="50" y="30"/>
                  </a:lnTo>
                  <a:lnTo>
                    <a:pt x="71" y="17"/>
                  </a:lnTo>
                  <a:lnTo>
                    <a:pt x="96" y="8"/>
                  </a:lnTo>
                  <a:lnTo>
                    <a:pt x="123" y="2"/>
                  </a:lnTo>
                  <a:lnTo>
                    <a:pt x="1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a:latin typeface="Arial" panose="020B0604020202020204" pitchFamily="34" charset="0"/>
                <a:cs typeface="Arial" panose="020B0604020202020204" pitchFamily="34" charset="0"/>
              </a:endParaRPr>
            </a:p>
          </p:txBody>
        </p:sp>
        <p:sp>
          <p:nvSpPr>
            <p:cNvPr id="62" name="Freeform 26">
              <a:extLst>
                <a:ext uri="{FF2B5EF4-FFF2-40B4-BE49-F238E27FC236}">
                  <a16:creationId xmlns:a16="http://schemas.microsoft.com/office/drawing/2014/main" id="{6F4C6AE6-8A5E-6C4B-873A-5861CB5E82C4}"/>
                </a:ext>
              </a:extLst>
            </p:cNvPr>
            <p:cNvSpPr>
              <a:spLocks/>
            </p:cNvSpPr>
            <p:nvPr/>
          </p:nvSpPr>
          <p:spPr bwMode="auto">
            <a:xfrm>
              <a:off x="3717064" y="3723961"/>
              <a:ext cx="47625" cy="46038"/>
            </a:xfrm>
            <a:custGeom>
              <a:avLst/>
              <a:gdLst>
                <a:gd name="T0" fmla="*/ 160 w 321"/>
                <a:gd name="T1" fmla="*/ 0 h 319"/>
                <a:gd name="T2" fmla="*/ 193 w 321"/>
                <a:gd name="T3" fmla="*/ 4 h 319"/>
                <a:gd name="T4" fmla="*/ 222 w 321"/>
                <a:gd name="T5" fmla="*/ 14 h 319"/>
                <a:gd name="T6" fmla="*/ 250 w 321"/>
                <a:gd name="T7" fmla="*/ 28 h 319"/>
                <a:gd name="T8" fmla="*/ 274 w 321"/>
                <a:gd name="T9" fmla="*/ 47 h 319"/>
                <a:gd name="T10" fmla="*/ 294 w 321"/>
                <a:gd name="T11" fmla="*/ 71 h 319"/>
                <a:gd name="T12" fmla="*/ 308 w 321"/>
                <a:gd name="T13" fmla="*/ 98 h 319"/>
                <a:gd name="T14" fmla="*/ 318 w 321"/>
                <a:gd name="T15" fmla="*/ 128 h 319"/>
                <a:gd name="T16" fmla="*/ 321 w 321"/>
                <a:gd name="T17" fmla="*/ 159 h 319"/>
                <a:gd name="T18" fmla="*/ 318 w 321"/>
                <a:gd name="T19" fmla="*/ 192 h 319"/>
                <a:gd name="T20" fmla="*/ 308 w 321"/>
                <a:gd name="T21" fmla="*/ 222 h 319"/>
                <a:gd name="T22" fmla="*/ 294 w 321"/>
                <a:gd name="T23" fmla="*/ 249 h 319"/>
                <a:gd name="T24" fmla="*/ 274 w 321"/>
                <a:gd name="T25" fmla="*/ 272 h 319"/>
                <a:gd name="T26" fmla="*/ 250 w 321"/>
                <a:gd name="T27" fmla="*/ 291 h 319"/>
                <a:gd name="T28" fmla="*/ 222 w 321"/>
                <a:gd name="T29" fmla="*/ 306 h 319"/>
                <a:gd name="T30" fmla="*/ 193 w 321"/>
                <a:gd name="T31" fmla="*/ 315 h 319"/>
                <a:gd name="T32" fmla="*/ 160 w 321"/>
                <a:gd name="T33" fmla="*/ 319 h 319"/>
                <a:gd name="T34" fmla="*/ 128 w 321"/>
                <a:gd name="T35" fmla="*/ 315 h 319"/>
                <a:gd name="T36" fmla="*/ 99 w 321"/>
                <a:gd name="T37" fmla="*/ 306 h 319"/>
                <a:gd name="T38" fmla="*/ 71 w 321"/>
                <a:gd name="T39" fmla="*/ 291 h 319"/>
                <a:gd name="T40" fmla="*/ 47 w 321"/>
                <a:gd name="T41" fmla="*/ 272 h 319"/>
                <a:gd name="T42" fmla="*/ 27 w 321"/>
                <a:gd name="T43" fmla="*/ 249 h 319"/>
                <a:gd name="T44" fmla="*/ 13 w 321"/>
                <a:gd name="T45" fmla="*/ 222 h 319"/>
                <a:gd name="T46" fmla="*/ 3 w 321"/>
                <a:gd name="T47" fmla="*/ 192 h 319"/>
                <a:gd name="T48" fmla="*/ 0 w 321"/>
                <a:gd name="T49" fmla="*/ 159 h 319"/>
                <a:gd name="T50" fmla="*/ 3 w 321"/>
                <a:gd name="T51" fmla="*/ 128 h 319"/>
                <a:gd name="T52" fmla="*/ 13 w 321"/>
                <a:gd name="T53" fmla="*/ 98 h 319"/>
                <a:gd name="T54" fmla="*/ 27 w 321"/>
                <a:gd name="T55" fmla="*/ 71 h 319"/>
                <a:gd name="T56" fmla="*/ 47 w 321"/>
                <a:gd name="T57" fmla="*/ 47 h 319"/>
                <a:gd name="T58" fmla="*/ 71 w 321"/>
                <a:gd name="T59" fmla="*/ 28 h 319"/>
                <a:gd name="T60" fmla="*/ 99 w 321"/>
                <a:gd name="T61" fmla="*/ 14 h 319"/>
                <a:gd name="T62" fmla="*/ 128 w 321"/>
                <a:gd name="T63" fmla="*/ 4 h 319"/>
                <a:gd name="T64" fmla="*/ 160 w 321"/>
                <a:gd name="T6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1" h="319">
                  <a:moveTo>
                    <a:pt x="160" y="0"/>
                  </a:moveTo>
                  <a:lnTo>
                    <a:pt x="193" y="4"/>
                  </a:lnTo>
                  <a:lnTo>
                    <a:pt x="222" y="14"/>
                  </a:lnTo>
                  <a:lnTo>
                    <a:pt x="250" y="28"/>
                  </a:lnTo>
                  <a:lnTo>
                    <a:pt x="274" y="47"/>
                  </a:lnTo>
                  <a:lnTo>
                    <a:pt x="294" y="71"/>
                  </a:lnTo>
                  <a:lnTo>
                    <a:pt x="308" y="98"/>
                  </a:lnTo>
                  <a:lnTo>
                    <a:pt x="318" y="128"/>
                  </a:lnTo>
                  <a:lnTo>
                    <a:pt x="321" y="159"/>
                  </a:lnTo>
                  <a:lnTo>
                    <a:pt x="318" y="192"/>
                  </a:lnTo>
                  <a:lnTo>
                    <a:pt x="308" y="222"/>
                  </a:lnTo>
                  <a:lnTo>
                    <a:pt x="294" y="249"/>
                  </a:lnTo>
                  <a:lnTo>
                    <a:pt x="274" y="272"/>
                  </a:lnTo>
                  <a:lnTo>
                    <a:pt x="250" y="291"/>
                  </a:lnTo>
                  <a:lnTo>
                    <a:pt x="222" y="306"/>
                  </a:lnTo>
                  <a:lnTo>
                    <a:pt x="193" y="315"/>
                  </a:lnTo>
                  <a:lnTo>
                    <a:pt x="160" y="319"/>
                  </a:lnTo>
                  <a:lnTo>
                    <a:pt x="128" y="315"/>
                  </a:lnTo>
                  <a:lnTo>
                    <a:pt x="99" y="306"/>
                  </a:lnTo>
                  <a:lnTo>
                    <a:pt x="71" y="291"/>
                  </a:lnTo>
                  <a:lnTo>
                    <a:pt x="47" y="272"/>
                  </a:lnTo>
                  <a:lnTo>
                    <a:pt x="27" y="249"/>
                  </a:lnTo>
                  <a:lnTo>
                    <a:pt x="13" y="222"/>
                  </a:lnTo>
                  <a:lnTo>
                    <a:pt x="3" y="192"/>
                  </a:lnTo>
                  <a:lnTo>
                    <a:pt x="0" y="159"/>
                  </a:lnTo>
                  <a:lnTo>
                    <a:pt x="3" y="128"/>
                  </a:lnTo>
                  <a:lnTo>
                    <a:pt x="13" y="98"/>
                  </a:lnTo>
                  <a:lnTo>
                    <a:pt x="27" y="71"/>
                  </a:lnTo>
                  <a:lnTo>
                    <a:pt x="47" y="47"/>
                  </a:lnTo>
                  <a:lnTo>
                    <a:pt x="71" y="28"/>
                  </a:lnTo>
                  <a:lnTo>
                    <a:pt x="99" y="14"/>
                  </a:lnTo>
                  <a:lnTo>
                    <a:pt x="128" y="4"/>
                  </a:lnTo>
                  <a:lnTo>
                    <a:pt x="1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a:latin typeface="Arial" panose="020B0604020202020204" pitchFamily="34" charset="0"/>
                <a:cs typeface="Arial" panose="020B0604020202020204" pitchFamily="34" charset="0"/>
              </a:endParaRPr>
            </a:p>
          </p:txBody>
        </p:sp>
      </p:grpSp>
      <p:grpSp>
        <p:nvGrpSpPr>
          <p:cNvPr id="14" name="Group 13">
            <a:extLst>
              <a:ext uri="{FF2B5EF4-FFF2-40B4-BE49-F238E27FC236}">
                <a16:creationId xmlns:a16="http://schemas.microsoft.com/office/drawing/2014/main" id="{4967021C-5F13-6355-08B9-0BD0258D3A17}"/>
              </a:ext>
            </a:extLst>
          </p:cNvPr>
          <p:cNvGrpSpPr/>
          <p:nvPr/>
        </p:nvGrpSpPr>
        <p:grpSpPr>
          <a:xfrm>
            <a:off x="13634371" y="4666955"/>
            <a:ext cx="1119319" cy="1049651"/>
            <a:chOff x="6961187" y="1713899"/>
            <a:chExt cx="744538" cy="715963"/>
          </a:xfrm>
          <a:solidFill>
            <a:schemeClr val="bg1"/>
          </a:solidFill>
        </p:grpSpPr>
        <p:sp>
          <p:nvSpPr>
            <p:cNvPr id="45" name="Freeform 31">
              <a:extLst>
                <a:ext uri="{FF2B5EF4-FFF2-40B4-BE49-F238E27FC236}">
                  <a16:creationId xmlns:a16="http://schemas.microsoft.com/office/drawing/2014/main" id="{14F78A43-B916-3EF6-A474-331FC601A74B}"/>
                </a:ext>
              </a:extLst>
            </p:cNvPr>
            <p:cNvSpPr>
              <a:spLocks/>
            </p:cNvSpPr>
            <p:nvPr/>
          </p:nvSpPr>
          <p:spPr bwMode="auto">
            <a:xfrm>
              <a:off x="7069137" y="1810737"/>
              <a:ext cx="169863" cy="166688"/>
            </a:xfrm>
            <a:custGeom>
              <a:avLst/>
              <a:gdLst>
                <a:gd name="T0" fmla="*/ 296 w 755"/>
                <a:gd name="T1" fmla="*/ 0 h 735"/>
                <a:gd name="T2" fmla="*/ 336 w 755"/>
                <a:gd name="T3" fmla="*/ 3 h 735"/>
                <a:gd name="T4" fmla="*/ 375 w 755"/>
                <a:gd name="T5" fmla="*/ 11 h 735"/>
                <a:gd name="T6" fmla="*/ 411 w 755"/>
                <a:gd name="T7" fmla="*/ 23 h 735"/>
                <a:gd name="T8" fmla="*/ 445 w 755"/>
                <a:gd name="T9" fmla="*/ 40 h 735"/>
                <a:gd name="T10" fmla="*/ 477 w 755"/>
                <a:gd name="T11" fmla="*/ 61 h 735"/>
                <a:gd name="T12" fmla="*/ 505 w 755"/>
                <a:gd name="T13" fmla="*/ 86 h 735"/>
                <a:gd name="T14" fmla="*/ 530 w 755"/>
                <a:gd name="T15" fmla="*/ 115 h 735"/>
                <a:gd name="T16" fmla="*/ 552 w 755"/>
                <a:gd name="T17" fmla="*/ 146 h 735"/>
                <a:gd name="T18" fmla="*/ 569 w 755"/>
                <a:gd name="T19" fmla="*/ 181 h 735"/>
                <a:gd name="T20" fmla="*/ 582 w 755"/>
                <a:gd name="T21" fmla="*/ 217 h 735"/>
                <a:gd name="T22" fmla="*/ 590 w 755"/>
                <a:gd name="T23" fmla="*/ 256 h 735"/>
                <a:gd name="T24" fmla="*/ 592 w 755"/>
                <a:gd name="T25" fmla="*/ 296 h 735"/>
                <a:gd name="T26" fmla="*/ 590 w 755"/>
                <a:gd name="T27" fmla="*/ 335 h 735"/>
                <a:gd name="T28" fmla="*/ 582 w 755"/>
                <a:gd name="T29" fmla="*/ 371 h 735"/>
                <a:gd name="T30" fmla="*/ 570 w 755"/>
                <a:gd name="T31" fmla="*/ 405 h 735"/>
                <a:gd name="T32" fmla="*/ 555 w 755"/>
                <a:gd name="T33" fmla="*/ 438 h 735"/>
                <a:gd name="T34" fmla="*/ 755 w 755"/>
                <a:gd name="T35" fmla="*/ 627 h 735"/>
                <a:gd name="T36" fmla="*/ 717 w 755"/>
                <a:gd name="T37" fmla="*/ 660 h 735"/>
                <a:gd name="T38" fmla="*/ 683 w 755"/>
                <a:gd name="T39" fmla="*/ 696 h 735"/>
                <a:gd name="T40" fmla="*/ 652 w 755"/>
                <a:gd name="T41" fmla="*/ 735 h 735"/>
                <a:gd name="T42" fmla="*/ 452 w 755"/>
                <a:gd name="T43" fmla="*/ 547 h 735"/>
                <a:gd name="T44" fmla="*/ 417 w 755"/>
                <a:gd name="T45" fmla="*/ 566 h 735"/>
                <a:gd name="T46" fmla="*/ 379 w 755"/>
                <a:gd name="T47" fmla="*/ 580 h 735"/>
                <a:gd name="T48" fmla="*/ 338 w 755"/>
                <a:gd name="T49" fmla="*/ 589 h 735"/>
                <a:gd name="T50" fmla="*/ 296 w 755"/>
                <a:gd name="T51" fmla="*/ 592 h 735"/>
                <a:gd name="T52" fmla="*/ 256 w 755"/>
                <a:gd name="T53" fmla="*/ 590 h 735"/>
                <a:gd name="T54" fmla="*/ 217 w 755"/>
                <a:gd name="T55" fmla="*/ 582 h 735"/>
                <a:gd name="T56" fmla="*/ 181 w 755"/>
                <a:gd name="T57" fmla="*/ 569 h 735"/>
                <a:gd name="T58" fmla="*/ 146 w 755"/>
                <a:gd name="T59" fmla="*/ 552 h 735"/>
                <a:gd name="T60" fmla="*/ 114 w 755"/>
                <a:gd name="T61" fmla="*/ 531 h 735"/>
                <a:gd name="T62" fmla="*/ 86 w 755"/>
                <a:gd name="T63" fmla="*/ 505 h 735"/>
                <a:gd name="T64" fmla="*/ 61 w 755"/>
                <a:gd name="T65" fmla="*/ 477 h 735"/>
                <a:gd name="T66" fmla="*/ 40 w 755"/>
                <a:gd name="T67" fmla="*/ 445 h 735"/>
                <a:gd name="T68" fmla="*/ 23 w 755"/>
                <a:gd name="T69" fmla="*/ 411 h 735"/>
                <a:gd name="T70" fmla="*/ 10 w 755"/>
                <a:gd name="T71" fmla="*/ 375 h 735"/>
                <a:gd name="T72" fmla="*/ 3 w 755"/>
                <a:gd name="T73" fmla="*/ 337 h 735"/>
                <a:gd name="T74" fmla="*/ 0 w 755"/>
                <a:gd name="T75" fmla="*/ 296 h 735"/>
                <a:gd name="T76" fmla="*/ 3 w 755"/>
                <a:gd name="T77" fmla="*/ 256 h 735"/>
                <a:gd name="T78" fmla="*/ 10 w 755"/>
                <a:gd name="T79" fmla="*/ 217 h 735"/>
                <a:gd name="T80" fmla="*/ 23 w 755"/>
                <a:gd name="T81" fmla="*/ 181 h 735"/>
                <a:gd name="T82" fmla="*/ 40 w 755"/>
                <a:gd name="T83" fmla="*/ 146 h 735"/>
                <a:gd name="T84" fmla="*/ 61 w 755"/>
                <a:gd name="T85" fmla="*/ 115 h 735"/>
                <a:gd name="T86" fmla="*/ 86 w 755"/>
                <a:gd name="T87" fmla="*/ 86 h 735"/>
                <a:gd name="T88" fmla="*/ 114 w 755"/>
                <a:gd name="T89" fmla="*/ 61 h 735"/>
                <a:gd name="T90" fmla="*/ 146 w 755"/>
                <a:gd name="T91" fmla="*/ 40 h 735"/>
                <a:gd name="T92" fmla="*/ 181 w 755"/>
                <a:gd name="T93" fmla="*/ 23 h 735"/>
                <a:gd name="T94" fmla="*/ 217 w 755"/>
                <a:gd name="T95" fmla="*/ 11 h 735"/>
                <a:gd name="T96" fmla="*/ 256 w 755"/>
                <a:gd name="T97" fmla="*/ 3 h 735"/>
                <a:gd name="T98" fmla="*/ 296 w 755"/>
                <a:gd name="T99" fmla="*/ 0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55" h="735">
                  <a:moveTo>
                    <a:pt x="296" y="0"/>
                  </a:moveTo>
                  <a:lnTo>
                    <a:pt x="336" y="3"/>
                  </a:lnTo>
                  <a:lnTo>
                    <a:pt x="375" y="11"/>
                  </a:lnTo>
                  <a:lnTo>
                    <a:pt x="411" y="23"/>
                  </a:lnTo>
                  <a:lnTo>
                    <a:pt x="445" y="40"/>
                  </a:lnTo>
                  <a:lnTo>
                    <a:pt x="477" y="61"/>
                  </a:lnTo>
                  <a:lnTo>
                    <a:pt x="505" y="86"/>
                  </a:lnTo>
                  <a:lnTo>
                    <a:pt x="530" y="115"/>
                  </a:lnTo>
                  <a:lnTo>
                    <a:pt x="552" y="146"/>
                  </a:lnTo>
                  <a:lnTo>
                    <a:pt x="569" y="181"/>
                  </a:lnTo>
                  <a:lnTo>
                    <a:pt x="582" y="217"/>
                  </a:lnTo>
                  <a:lnTo>
                    <a:pt x="590" y="256"/>
                  </a:lnTo>
                  <a:lnTo>
                    <a:pt x="592" y="296"/>
                  </a:lnTo>
                  <a:lnTo>
                    <a:pt x="590" y="335"/>
                  </a:lnTo>
                  <a:lnTo>
                    <a:pt x="582" y="371"/>
                  </a:lnTo>
                  <a:lnTo>
                    <a:pt x="570" y="405"/>
                  </a:lnTo>
                  <a:lnTo>
                    <a:pt x="555" y="438"/>
                  </a:lnTo>
                  <a:lnTo>
                    <a:pt x="755" y="627"/>
                  </a:lnTo>
                  <a:lnTo>
                    <a:pt x="717" y="660"/>
                  </a:lnTo>
                  <a:lnTo>
                    <a:pt x="683" y="696"/>
                  </a:lnTo>
                  <a:lnTo>
                    <a:pt x="652" y="735"/>
                  </a:lnTo>
                  <a:lnTo>
                    <a:pt x="452" y="547"/>
                  </a:lnTo>
                  <a:lnTo>
                    <a:pt x="417" y="566"/>
                  </a:lnTo>
                  <a:lnTo>
                    <a:pt x="379" y="580"/>
                  </a:lnTo>
                  <a:lnTo>
                    <a:pt x="338" y="589"/>
                  </a:lnTo>
                  <a:lnTo>
                    <a:pt x="296" y="592"/>
                  </a:lnTo>
                  <a:lnTo>
                    <a:pt x="256" y="590"/>
                  </a:lnTo>
                  <a:lnTo>
                    <a:pt x="217" y="582"/>
                  </a:lnTo>
                  <a:lnTo>
                    <a:pt x="181" y="569"/>
                  </a:lnTo>
                  <a:lnTo>
                    <a:pt x="146" y="552"/>
                  </a:lnTo>
                  <a:lnTo>
                    <a:pt x="114" y="531"/>
                  </a:lnTo>
                  <a:lnTo>
                    <a:pt x="86" y="505"/>
                  </a:lnTo>
                  <a:lnTo>
                    <a:pt x="61" y="477"/>
                  </a:lnTo>
                  <a:lnTo>
                    <a:pt x="40" y="445"/>
                  </a:lnTo>
                  <a:lnTo>
                    <a:pt x="23" y="411"/>
                  </a:lnTo>
                  <a:lnTo>
                    <a:pt x="10" y="375"/>
                  </a:lnTo>
                  <a:lnTo>
                    <a:pt x="3" y="337"/>
                  </a:lnTo>
                  <a:lnTo>
                    <a:pt x="0" y="296"/>
                  </a:lnTo>
                  <a:lnTo>
                    <a:pt x="3" y="256"/>
                  </a:lnTo>
                  <a:lnTo>
                    <a:pt x="10" y="217"/>
                  </a:lnTo>
                  <a:lnTo>
                    <a:pt x="23" y="181"/>
                  </a:lnTo>
                  <a:lnTo>
                    <a:pt x="40" y="146"/>
                  </a:lnTo>
                  <a:lnTo>
                    <a:pt x="61" y="115"/>
                  </a:lnTo>
                  <a:lnTo>
                    <a:pt x="86" y="86"/>
                  </a:lnTo>
                  <a:lnTo>
                    <a:pt x="114" y="61"/>
                  </a:lnTo>
                  <a:lnTo>
                    <a:pt x="146" y="40"/>
                  </a:lnTo>
                  <a:lnTo>
                    <a:pt x="181" y="23"/>
                  </a:lnTo>
                  <a:lnTo>
                    <a:pt x="217" y="11"/>
                  </a:lnTo>
                  <a:lnTo>
                    <a:pt x="256" y="3"/>
                  </a:lnTo>
                  <a:lnTo>
                    <a:pt x="29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a:latin typeface="Arial" panose="020B0604020202020204" pitchFamily="34" charset="0"/>
                <a:cs typeface="Arial" panose="020B0604020202020204" pitchFamily="34" charset="0"/>
              </a:endParaRPr>
            </a:p>
          </p:txBody>
        </p:sp>
        <p:sp>
          <p:nvSpPr>
            <p:cNvPr id="46" name="Freeform 32">
              <a:extLst>
                <a:ext uri="{FF2B5EF4-FFF2-40B4-BE49-F238E27FC236}">
                  <a16:creationId xmlns:a16="http://schemas.microsoft.com/office/drawing/2014/main" id="{6D378497-7991-7A9F-50F2-A621D799F12D}"/>
                </a:ext>
              </a:extLst>
            </p:cNvPr>
            <p:cNvSpPr>
              <a:spLocks/>
            </p:cNvSpPr>
            <p:nvPr/>
          </p:nvSpPr>
          <p:spPr bwMode="auto">
            <a:xfrm>
              <a:off x="7402512" y="1713899"/>
              <a:ext cx="174625" cy="233363"/>
            </a:xfrm>
            <a:custGeom>
              <a:avLst/>
              <a:gdLst>
                <a:gd name="T0" fmla="*/ 475 w 772"/>
                <a:gd name="T1" fmla="*/ 0 h 1027"/>
                <a:gd name="T2" fmla="*/ 475 w 772"/>
                <a:gd name="T3" fmla="*/ 0 h 1027"/>
                <a:gd name="T4" fmla="*/ 515 w 772"/>
                <a:gd name="T5" fmla="*/ 3 h 1027"/>
                <a:gd name="T6" fmla="*/ 554 w 772"/>
                <a:gd name="T7" fmla="*/ 11 h 1027"/>
                <a:gd name="T8" fmla="*/ 591 w 772"/>
                <a:gd name="T9" fmla="*/ 25 h 1027"/>
                <a:gd name="T10" fmla="*/ 625 w 772"/>
                <a:gd name="T11" fmla="*/ 42 h 1027"/>
                <a:gd name="T12" fmla="*/ 656 w 772"/>
                <a:gd name="T13" fmla="*/ 63 h 1027"/>
                <a:gd name="T14" fmla="*/ 684 w 772"/>
                <a:gd name="T15" fmla="*/ 88 h 1027"/>
                <a:gd name="T16" fmla="*/ 709 w 772"/>
                <a:gd name="T17" fmla="*/ 116 h 1027"/>
                <a:gd name="T18" fmla="*/ 731 w 772"/>
                <a:gd name="T19" fmla="*/ 147 h 1027"/>
                <a:gd name="T20" fmla="*/ 748 w 772"/>
                <a:gd name="T21" fmla="*/ 181 h 1027"/>
                <a:gd name="T22" fmla="*/ 761 w 772"/>
                <a:gd name="T23" fmla="*/ 219 h 1027"/>
                <a:gd name="T24" fmla="*/ 769 w 772"/>
                <a:gd name="T25" fmla="*/ 257 h 1027"/>
                <a:gd name="T26" fmla="*/ 772 w 772"/>
                <a:gd name="T27" fmla="*/ 297 h 1027"/>
                <a:gd name="T28" fmla="*/ 769 w 772"/>
                <a:gd name="T29" fmla="*/ 337 h 1027"/>
                <a:gd name="T30" fmla="*/ 761 w 772"/>
                <a:gd name="T31" fmla="*/ 375 h 1027"/>
                <a:gd name="T32" fmla="*/ 748 w 772"/>
                <a:gd name="T33" fmla="*/ 413 h 1027"/>
                <a:gd name="T34" fmla="*/ 731 w 772"/>
                <a:gd name="T35" fmla="*/ 447 h 1027"/>
                <a:gd name="T36" fmla="*/ 709 w 772"/>
                <a:gd name="T37" fmla="*/ 478 h 1027"/>
                <a:gd name="T38" fmla="*/ 684 w 772"/>
                <a:gd name="T39" fmla="*/ 506 h 1027"/>
                <a:gd name="T40" fmla="*/ 656 w 772"/>
                <a:gd name="T41" fmla="*/ 531 h 1027"/>
                <a:gd name="T42" fmla="*/ 625 w 772"/>
                <a:gd name="T43" fmla="*/ 552 h 1027"/>
                <a:gd name="T44" fmla="*/ 591 w 772"/>
                <a:gd name="T45" fmla="*/ 569 h 1027"/>
                <a:gd name="T46" fmla="*/ 554 w 772"/>
                <a:gd name="T47" fmla="*/ 583 h 1027"/>
                <a:gd name="T48" fmla="*/ 515 w 772"/>
                <a:gd name="T49" fmla="*/ 591 h 1027"/>
                <a:gd name="T50" fmla="*/ 475 w 772"/>
                <a:gd name="T51" fmla="*/ 594 h 1027"/>
                <a:gd name="T52" fmla="*/ 447 w 772"/>
                <a:gd name="T53" fmla="*/ 592 h 1027"/>
                <a:gd name="T54" fmla="*/ 420 w 772"/>
                <a:gd name="T55" fmla="*/ 587 h 1027"/>
                <a:gd name="T56" fmla="*/ 393 w 772"/>
                <a:gd name="T57" fmla="*/ 581 h 1027"/>
                <a:gd name="T58" fmla="*/ 128 w 772"/>
                <a:gd name="T59" fmla="*/ 1027 h 1027"/>
                <a:gd name="T60" fmla="*/ 87 w 772"/>
                <a:gd name="T61" fmla="*/ 998 h 1027"/>
                <a:gd name="T62" fmla="*/ 45 w 772"/>
                <a:gd name="T63" fmla="*/ 973 h 1027"/>
                <a:gd name="T64" fmla="*/ 0 w 772"/>
                <a:gd name="T65" fmla="*/ 951 h 1027"/>
                <a:gd name="T66" fmla="*/ 264 w 772"/>
                <a:gd name="T67" fmla="*/ 505 h 1027"/>
                <a:gd name="T68" fmla="*/ 240 w 772"/>
                <a:gd name="T69" fmla="*/ 477 h 1027"/>
                <a:gd name="T70" fmla="*/ 219 w 772"/>
                <a:gd name="T71" fmla="*/ 446 h 1027"/>
                <a:gd name="T72" fmla="*/ 202 w 772"/>
                <a:gd name="T73" fmla="*/ 412 h 1027"/>
                <a:gd name="T74" fmla="*/ 190 w 772"/>
                <a:gd name="T75" fmla="*/ 375 h 1027"/>
                <a:gd name="T76" fmla="*/ 182 w 772"/>
                <a:gd name="T77" fmla="*/ 337 h 1027"/>
                <a:gd name="T78" fmla="*/ 179 w 772"/>
                <a:gd name="T79" fmla="*/ 297 h 1027"/>
                <a:gd name="T80" fmla="*/ 182 w 772"/>
                <a:gd name="T81" fmla="*/ 257 h 1027"/>
                <a:gd name="T82" fmla="*/ 190 w 772"/>
                <a:gd name="T83" fmla="*/ 218 h 1027"/>
                <a:gd name="T84" fmla="*/ 202 w 772"/>
                <a:gd name="T85" fmla="*/ 181 h 1027"/>
                <a:gd name="T86" fmla="*/ 219 w 772"/>
                <a:gd name="T87" fmla="*/ 147 h 1027"/>
                <a:gd name="T88" fmla="*/ 241 w 772"/>
                <a:gd name="T89" fmla="*/ 116 h 1027"/>
                <a:gd name="T90" fmla="*/ 265 w 772"/>
                <a:gd name="T91" fmla="*/ 88 h 1027"/>
                <a:gd name="T92" fmla="*/ 294 w 772"/>
                <a:gd name="T93" fmla="*/ 63 h 1027"/>
                <a:gd name="T94" fmla="*/ 325 w 772"/>
                <a:gd name="T95" fmla="*/ 42 h 1027"/>
                <a:gd name="T96" fmla="*/ 359 w 772"/>
                <a:gd name="T97" fmla="*/ 25 h 1027"/>
                <a:gd name="T98" fmla="*/ 396 w 772"/>
                <a:gd name="T99" fmla="*/ 11 h 1027"/>
                <a:gd name="T100" fmla="*/ 435 w 772"/>
                <a:gd name="T101" fmla="*/ 3 h 1027"/>
                <a:gd name="T102" fmla="*/ 475 w 772"/>
                <a:gd name="T103" fmla="*/ 0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72" h="1027">
                  <a:moveTo>
                    <a:pt x="475" y="0"/>
                  </a:moveTo>
                  <a:lnTo>
                    <a:pt x="475" y="0"/>
                  </a:lnTo>
                  <a:lnTo>
                    <a:pt x="515" y="3"/>
                  </a:lnTo>
                  <a:lnTo>
                    <a:pt x="554" y="11"/>
                  </a:lnTo>
                  <a:lnTo>
                    <a:pt x="591" y="25"/>
                  </a:lnTo>
                  <a:lnTo>
                    <a:pt x="625" y="42"/>
                  </a:lnTo>
                  <a:lnTo>
                    <a:pt x="656" y="63"/>
                  </a:lnTo>
                  <a:lnTo>
                    <a:pt x="684" y="88"/>
                  </a:lnTo>
                  <a:lnTo>
                    <a:pt x="709" y="116"/>
                  </a:lnTo>
                  <a:lnTo>
                    <a:pt x="731" y="147"/>
                  </a:lnTo>
                  <a:lnTo>
                    <a:pt x="748" y="181"/>
                  </a:lnTo>
                  <a:lnTo>
                    <a:pt x="761" y="219"/>
                  </a:lnTo>
                  <a:lnTo>
                    <a:pt x="769" y="257"/>
                  </a:lnTo>
                  <a:lnTo>
                    <a:pt x="772" y="297"/>
                  </a:lnTo>
                  <a:lnTo>
                    <a:pt x="769" y="337"/>
                  </a:lnTo>
                  <a:lnTo>
                    <a:pt x="761" y="375"/>
                  </a:lnTo>
                  <a:lnTo>
                    <a:pt x="748" y="413"/>
                  </a:lnTo>
                  <a:lnTo>
                    <a:pt x="731" y="447"/>
                  </a:lnTo>
                  <a:lnTo>
                    <a:pt x="709" y="478"/>
                  </a:lnTo>
                  <a:lnTo>
                    <a:pt x="684" y="506"/>
                  </a:lnTo>
                  <a:lnTo>
                    <a:pt x="656" y="531"/>
                  </a:lnTo>
                  <a:lnTo>
                    <a:pt x="625" y="552"/>
                  </a:lnTo>
                  <a:lnTo>
                    <a:pt x="591" y="569"/>
                  </a:lnTo>
                  <a:lnTo>
                    <a:pt x="554" y="583"/>
                  </a:lnTo>
                  <a:lnTo>
                    <a:pt x="515" y="591"/>
                  </a:lnTo>
                  <a:lnTo>
                    <a:pt x="475" y="594"/>
                  </a:lnTo>
                  <a:lnTo>
                    <a:pt x="447" y="592"/>
                  </a:lnTo>
                  <a:lnTo>
                    <a:pt x="420" y="587"/>
                  </a:lnTo>
                  <a:lnTo>
                    <a:pt x="393" y="581"/>
                  </a:lnTo>
                  <a:lnTo>
                    <a:pt x="128" y="1027"/>
                  </a:lnTo>
                  <a:lnTo>
                    <a:pt x="87" y="998"/>
                  </a:lnTo>
                  <a:lnTo>
                    <a:pt x="45" y="973"/>
                  </a:lnTo>
                  <a:lnTo>
                    <a:pt x="0" y="951"/>
                  </a:lnTo>
                  <a:lnTo>
                    <a:pt x="264" y="505"/>
                  </a:lnTo>
                  <a:lnTo>
                    <a:pt x="240" y="477"/>
                  </a:lnTo>
                  <a:lnTo>
                    <a:pt x="219" y="446"/>
                  </a:lnTo>
                  <a:lnTo>
                    <a:pt x="202" y="412"/>
                  </a:lnTo>
                  <a:lnTo>
                    <a:pt x="190" y="375"/>
                  </a:lnTo>
                  <a:lnTo>
                    <a:pt x="182" y="337"/>
                  </a:lnTo>
                  <a:lnTo>
                    <a:pt x="179" y="297"/>
                  </a:lnTo>
                  <a:lnTo>
                    <a:pt x="182" y="257"/>
                  </a:lnTo>
                  <a:lnTo>
                    <a:pt x="190" y="218"/>
                  </a:lnTo>
                  <a:lnTo>
                    <a:pt x="202" y="181"/>
                  </a:lnTo>
                  <a:lnTo>
                    <a:pt x="219" y="147"/>
                  </a:lnTo>
                  <a:lnTo>
                    <a:pt x="241" y="116"/>
                  </a:lnTo>
                  <a:lnTo>
                    <a:pt x="265" y="88"/>
                  </a:lnTo>
                  <a:lnTo>
                    <a:pt x="294" y="63"/>
                  </a:lnTo>
                  <a:lnTo>
                    <a:pt x="325" y="42"/>
                  </a:lnTo>
                  <a:lnTo>
                    <a:pt x="359" y="25"/>
                  </a:lnTo>
                  <a:lnTo>
                    <a:pt x="396" y="11"/>
                  </a:lnTo>
                  <a:lnTo>
                    <a:pt x="435" y="3"/>
                  </a:lnTo>
                  <a:lnTo>
                    <a:pt x="47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a:latin typeface="Arial" panose="020B0604020202020204" pitchFamily="34" charset="0"/>
                <a:cs typeface="Arial" panose="020B0604020202020204" pitchFamily="34" charset="0"/>
              </a:endParaRPr>
            </a:p>
          </p:txBody>
        </p:sp>
        <p:sp>
          <p:nvSpPr>
            <p:cNvPr id="47" name="Freeform 33">
              <a:extLst>
                <a:ext uri="{FF2B5EF4-FFF2-40B4-BE49-F238E27FC236}">
                  <a16:creationId xmlns:a16="http://schemas.microsoft.com/office/drawing/2014/main" id="{12466DF3-7327-672F-27D1-9975DA667C9D}"/>
                </a:ext>
              </a:extLst>
            </p:cNvPr>
            <p:cNvSpPr>
              <a:spLocks/>
            </p:cNvSpPr>
            <p:nvPr/>
          </p:nvSpPr>
          <p:spPr bwMode="auto">
            <a:xfrm>
              <a:off x="7488237" y="2032987"/>
              <a:ext cx="217488" cy="133350"/>
            </a:xfrm>
            <a:custGeom>
              <a:avLst/>
              <a:gdLst>
                <a:gd name="T0" fmla="*/ 660 w 956"/>
                <a:gd name="T1" fmla="*/ 0 h 592"/>
                <a:gd name="T2" fmla="*/ 700 w 956"/>
                <a:gd name="T3" fmla="*/ 2 h 592"/>
                <a:gd name="T4" fmla="*/ 739 w 956"/>
                <a:gd name="T5" fmla="*/ 10 h 592"/>
                <a:gd name="T6" fmla="*/ 775 w 956"/>
                <a:gd name="T7" fmla="*/ 23 h 592"/>
                <a:gd name="T8" fmla="*/ 809 w 956"/>
                <a:gd name="T9" fmla="*/ 40 h 592"/>
                <a:gd name="T10" fmla="*/ 841 w 956"/>
                <a:gd name="T11" fmla="*/ 61 h 592"/>
                <a:gd name="T12" fmla="*/ 869 w 956"/>
                <a:gd name="T13" fmla="*/ 86 h 592"/>
                <a:gd name="T14" fmla="*/ 894 w 956"/>
                <a:gd name="T15" fmla="*/ 115 h 592"/>
                <a:gd name="T16" fmla="*/ 916 w 956"/>
                <a:gd name="T17" fmla="*/ 147 h 592"/>
                <a:gd name="T18" fmla="*/ 933 w 956"/>
                <a:gd name="T19" fmla="*/ 181 h 592"/>
                <a:gd name="T20" fmla="*/ 946 w 956"/>
                <a:gd name="T21" fmla="*/ 217 h 592"/>
                <a:gd name="T22" fmla="*/ 954 w 956"/>
                <a:gd name="T23" fmla="*/ 255 h 592"/>
                <a:gd name="T24" fmla="*/ 956 w 956"/>
                <a:gd name="T25" fmla="*/ 296 h 592"/>
                <a:gd name="T26" fmla="*/ 954 w 956"/>
                <a:gd name="T27" fmla="*/ 336 h 592"/>
                <a:gd name="T28" fmla="*/ 946 w 956"/>
                <a:gd name="T29" fmla="*/ 375 h 592"/>
                <a:gd name="T30" fmla="*/ 933 w 956"/>
                <a:gd name="T31" fmla="*/ 411 h 592"/>
                <a:gd name="T32" fmla="*/ 916 w 956"/>
                <a:gd name="T33" fmla="*/ 445 h 592"/>
                <a:gd name="T34" fmla="*/ 894 w 956"/>
                <a:gd name="T35" fmla="*/ 477 h 592"/>
                <a:gd name="T36" fmla="*/ 869 w 956"/>
                <a:gd name="T37" fmla="*/ 506 h 592"/>
                <a:gd name="T38" fmla="*/ 841 w 956"/>
                <a:gd name="T39" fmla="*/ 530 h 592"/>
                <a:gd name="T40" fmla="*/ 809 w 956"/>
                <a:gd name="T41" fmla="*/ 552 h 592"/>
                <a:gd name="T42" fmla="*/ 775 w 956"/>
                <a:gd name="T43" fmla="*/ 569 h 592"/>
                <a:gd name="T44" fmla="*/ 739 w 956"/>
                <a:gd name="T45" fmla="*/ 581 h 592"/>
                <a:gd name="T46" fmla="*/ 700 w 956"/>
                <a:gd name="T47" fmla="*/ 589 h 592"/>
                <a:gd name="T48" fmla="*/ 660 w 956"/>
                <a:gd name="T49" fmla="*/ 592 h 592"/>
                <a:gd name="T50" fmla="*/ 620 w 956"/>
                <a:gd name="T51" fmla="*/ 589 h 592"/>
                <a:gd name="T52" fmla="*/ 583 w 956"/>
                <a:gd name="T53" fmla="*/ 582 h 592"/>
                <a:gd name="T54" fmla="*/ 547 w 956"/>
                <a:gd name="T55" fmla="*/ 569 h 592"/>
                <a:gd name="T56" fmla="*/ 512 w 956"/>
                <a:gd name="T57" fmla="*/ 553 h 592"/>
                <a:gd name="T58" fmla="*/ 481 w 956"/>
                <a:gd name="T59" fmla="*/ 532 h 592"/>
                <a:gd name="T60" fmla="*/ 453 w 956"/>
                <a:gd name="T61" fmla="*/ 508 h 592"/>
                <a:gd name="T62" fmla="*/ 429 w 956"/>
                <a:gd name="T63" fmla="*/ 480 h 592"/>
                <a:gd name="T64" fmla="*/ 407 w 956"/>
                <a:gd name="T65" fmla="*/ 448 h 592"/>
                <a:gd name="T66" fmla="*/ 390 w 956"/>
                <a:gd name="T67" fmla="*/ 415 h 592"/>
                <a:gd name="T68" fmla="*/ 377 w 956"/>
                <a:gd name="T69" fmla="*/ 380 h 592"/>
                <a:gd name="T70" fmla="*/ 369 w 956"/>
                <a:gd name="T71" fmla="*/ 342 h 592"/>
                <a:gd name="T72" fmla="*/ 0 w 956"/>
                <a:gd name="T73" fmla="*/ 306 h 592"/>
                <a:gd name="T74" fmla="*/ 8 w 956"/>
                <a:gd name="T75" fmla="*/ 260 h 592"/>
                <a:gd name="T76" fmla="*/ 13 w 956"/>
                <a:gd name="T77" fmla="*/ 213 h 592"/>
                <a:gd name="T78" fmla="*/ 15 w 956"/>
                <a:gd name="T79" fmla="*/ 165 h 592"/>
                <a:gd name="T80" fmla="*/ 14 w 956"/>
                <a:gd name="T81" fmla="*/ 157 h 592"/>
                <a:gd name="T82" fmla="*/ 383 w 956"/>
                <a:gd name="T83" fmla="*/ 194 h 592"/>
                <a:gd name="T84" fmla="*/ 399 w 956"/>
                <a:gd name="T85" fmla="*/ 157 h 592"/>
                <a:gd name="T86" fmla="*/ 420 w 956"/>
                <a:gd name="T87" fmla="*/ 124 h 592"/>
                <a:gd name="T88" fmla="*/ 445 w 956"/>
                <a:gd name="T89" fmla="*/ 94 h 592"/>
                <a:gd name="T90" fmla="*/ 474 w 956"/>
                <a:gd name="T91" fmla="*/ 66 h 592"/>
                <a:gd name="T92" fmla="*/ 505 w 956"/>
                <a:gd name="T93" fmla="*/ 43 h 592"/>
                <a:gd name="T94" fmla="*/ 541 w 956"/>
                <a:gd name="T95" fmla="*/ 25 h 592"/>
                <a:gd name="T96" fmla="*/ 579 w 956"/>
                <a:gd name="T97" fmla="*/ 11 h 592"/>
                <a:gd name="T98" fmla="*/ 618 w 956"/>
                <a:gd name="T99" fmla="*/ 3 h 592"/>
                <a:gd name="T100" fmla="*/ 660 w 956"/>
                <a:gd name="T101" fmla="*/ 0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56" h="592">
                  <a:moveTo>
                    <a:pt x="660" y="0"/>
                  </a:moveTo>
                  <a:lnTo>
                    <a:pt x="700" y="2"/>
                  </a:lnTo>
                  <a:lnTo>
                    <a:pt x="739" y="10"/>
                  </a:lnTo>
                  <a:lnTo>
                    <a:pt x="775" y="23"/>
                  </a:lnTo>
                  <a:lnTo>
                    <a:pt x="809" y="40"/>
                  </a:lnTo>
                  <a:lnTo>
                    <a:pt x="841" y="61"/>
                  </a:lnTo>
                  <a:lnTo>
                    <a:pt x="869" y="86"/>
                  </a:lnTo>
                  <a:lnTo>
                    <a:pt x="894" y="115"/>
                  </a:lnTo>
                  <a:lnTo>
                    <a:pt x="916" y="147"/>
                  </a:lnTo>
                  <a:lnTo>
                    <a:pt x="933" y="181"/>
                  </a:lnTo>
                  <a:lnTo>
                    <a:pt x="946" y="217"/>
                  </a:lnTo>
                  <a:lnTo>
                    <a:pt x="954" y="255"/>
                  </a:lnTo>
                  <a:lnTo>
                    <a:pt x="956" y="296"/>
                  </a:lnTo>
                  <a:lnTo>
                    <a:pt x="954" y="336"/>
                  </a:lnTo>
                  <a:lnTo>
                    <a:pt x="946" y="375"/>
                  </a:lnTo>
                  <a:lnTo>
                    <a:pt x="933" y="411"/>
                  </a:lnTo>
                  <a:lnTo>
                    <a:pt x="916" y="445"/>
                  </a:lnTo>
                  <a:lnTo>
                    <a:pt x="894" y="477"/>
                  </a:lnTo>
                  <a:lnTo>
                    <a:pt x="869" y="506"/>
                  </a:lnTo>
                  <a:lnTo>
                    <a:pt x="841" y="530"/>
                  </a:lnTo>
                  <a:lnTo>
                    <a:pt x="809" y="552"/>
                  </a:lnTo>
                  <a:lnTo>
                    <a:pt x="775" y="569"/>
                  </a:lnTo>
                  <a:lnTo>
                    <a:pt x="739" y="581"/>
                  </a:lnTo>
                  <a:lnTo>
                    <a:pt x="700" y="589"/>
                  </a:lnTo>
                  <a:lnTo>
                    <a:pt x="660" y="592"/>
                  </a:lnTo>
                  <a:lnTo>
                    <a:pt x="620" y="589"/>
                  </a:lnTo>
                  <a:lnTo>
                    <a:pt x="583" y="582"/>
                  </a:lnTo>
                  <a:lnTo>
                    <a:pt x="547" y="569"/>
                  </a:lnTo>
                  <a:lnTo>
                    <a:pt x="512" y="553"/>
                  </a:lnTo>
                  <a:lnTo>
                    <a:pt x="481" y="532"/>
                  </a:lnTo>
                  <a:lnTo>
                    <a:pt x="453" y="508"/>
                  </a:lnTo>
                  <a:lnTo>
                    <a:pt x="429" y="480"/>
                  </a:lnTo>
                  <a:lnTo>
                    <a:pt x="407" y="448"/>
                  </a:lnTo>
                  <a:lnTo>
                    <a:pt x="390" y="415"/>
                  </a:lnTo>
                  <a:lnTo>
                    <a:pt x="377" y="380"/>
                  </a:lnTo>
                  <a:lnTo>
                    <a:pt x="369" y="342"/>
                  </a:lnTo>
                  <a:lnTo>
                    <a:pt x="0" y="306"/>
                  </a:lnTo>
                  <a:lnTo>
                    <a:pt x="8" y="260"/>
                  </a:lnTo>
                  <a:lnTo>
                    <a:pt x="13" y="213"/>
                  </a:lnTo>
                  <a:lnTo>
                    <a:pt x="15" y="165"/>
                  </a:lnTo>
                  <a:lnTo>
                    <a:pt x="14" y="157"/>
                  </a:lnTo>
                  <a:lnTo>
                    <a:pt x="383" y="194"/>
                  </a:lnTo>
                  <a:lnTo>
                    <a:pt x="399" y="157"/>
                  </a:lnTo>
                  <a:lnTo>
                    <a:pt x="420" y="124"/>
                  </a:lnTo>
                  <a:lnTo>
                    <a:pt x="445" y="94"/>
                  </a:lnTo>
                  <a:lnTo>
                    <a:pt x="474" y="66"/>
                  </a:lnTo>
                  <a:lnTo>
                    <a:pt x="505" y="43"/>
                  </a:lnTo>
                  <a:lnTo>
                    <a:pt x="541" y="25"/>
                  </a:lnTo>
                  <a:lnTo>
                    <a:pt x="579" y="11"/>
                  </a:lnTo>
                  <a:lnTo>
                    <a:pt x="618" y="3"/>
                  </a:lnTo>
                  <a:lnTo>
                    <a:pt x="6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a:latin typeface="Arial" panose="020B0604020202020204" pitchFamily="34" charset="0"/>
                <a:cs typeface="Arial" panose="020B0604020202020204" pitchFamily="34" charset="0"/>
              </a:endParaRPr>
            </a:p>
          </p:txBody>
        </p:sp>
        <p:sp>
          <p:nvSpPr>
            <p:cNvPr id="48" name="Freeform 34">
              <a:extLst>
                <a:ext uri="{FF2B5EF4-FFF2-40B4-BE49-F238E27FC236}">
                  <a16:creationId xmlns:a16="http://schemas.microsoft.com/office/drawing/2014/main" id="{12262AE2-7753-DFF7-957F-7B018518B9C7}"/>
                </a:ext>
              </a:extLst>
            </p:cNvPr>
            <p:cNvSpPr>
              <a:spLocks/>
            </p:cNvSpPr>
            <p:nvPr/>
          </p:nvSpPr>
          <p:spPr bwMode="auto">
            <a:xfrm>
              <a:off x="7339012" y="2213962"/>
              <a:ext cx="133350" cy="215900"/>
            </a:xfrm>
            <a:custGeom>
              <a:avLst/>
              <a:gdLst>
                <a:gd name="T0" fmla="*/ 223 w 593"/>
                <a:gd name="T1" fmla="*/ 0 h 952"/>
                <a:gd name="T2" fmla="*/ 306 w 593"/>
                <a:gd name="T3" fmla="*/ 360 h 952"/>
                <a:gd name="T4" fmla="*/ 348 w 593"/>
                <a:gd name="T5" fmla="*/ 364 h 952"/>
                <a:gd name="T6" fmla="*/ 389 w 593"/>
                <a:gd name="T7" fmla="*/ 374 h 952"/>
                <a:gd name="T8" fmla="*/ 427 w 593"/>
                <a:gd name="T9" fmla="*/ 390 h 952"/>
                <a:gd name="T10" fmla="*/ 463 w 593"/>
                <a:gd name="T11" fmla="*/ 411 h 952"/>
                <a:gd name="T12" fmla="*/ 495 w 593"/>
                <a:gd name="T13" fmla="*/ 436 h 952"/>
                <a:gd name="T14" fmla="*/ 523 w 593"/>
                <a:gd name="T15" fmla="*/ 465 h 952"/>
                <a:gd name="T16" fmla="*/ 547 w 593"/>
                <a:gd name="T17" fmla="*/ 497 h 952"/>
                <a:gd name="T18" fmla="*/ 566 w 593"/>
                <a:gd name="T19" fmla="*/ 533 h 952"/>
                <a:gd name="T20" fmla="*/ 581 w 593"/>
                <a:gd name="T21" fmla="*/ 571 h 952"/>
                <a:gd name="T22" fmla="*/ 590 w 593"/>
                <a:gd name="T23" fmla="*/ 613 h 952"/>
                <a:gd name="T24" fmla="*/ 593 w 593"/>
                <a:gd name="T25" fmla="*/ 656 h 952"/>
                <a:gd name="T26" fmla="*/ 590 w 593"/>
                <a:gd name="T27" fmla="*/ 696 h 952"/>
                <a:gd name="T28" fmla="*/ 582 w 593"/>
                <a:gd name="T29" fmla="*/ 734 h 952"/>
                <a:gd name="T30" fmla="*/ 570 w 593"/>
                <a:gd name="T31" fmla="*/ 771 h 952"/>
                <a:gd name="T32" fmla="*/ 552 w 593"/>
                <a:gd name="T33" fmla="*/ 805 h 952"/>
                <a:gd name="T34" fmla="*/ 531 w 593"/>
                <a:gd name="T35" fmla="*/ 837 h 952"/>
                <a:gd name="T36" fmla="*/ 506 w 593"/>
                <a:gd name="T37" fmla="*/ 865 h 952"/>
                <a:gd name="T38" fmla="*/ 478 w 593"/>
                <a:gd name="T39" fmla="*/ 890 h 952"/>
                <a:gd name="T40" fmla="*/ 446 w 593"/>
                <a:gd name="T41" fmla="*/ 911 h 952"/>
                <a:gd name="T42" fmla="*/ 412 w 593"/>
                <a:gd name="T43" fmla="*/ 928 h 952"/>
                <a:gd name="T44" fmla="*/ 375 w 593"/>
                <a:gd name="T45" fmla="*/ 941 h 952"/>
                <a:gd name="T46" fmla="*/ 337 w 593"/>
                <a:gd name="T47" fmla="*/ 950 h 952"/>
                <a:gd name="T48" fmla="*/ 297 w 593"/>
                <a:gd name="T49" fmla="*/ 952 h 952"/>
                <a:gd name="T50" fmla="*/ 256 w 593"/>
                <a:gd name="T51" fmla="*/ 950 h 952"/>
                <a:gd name="T52" fmla="*/ 218 w 593"/>
                <a:gd name="T53" fmla="*/ 941 h 952"/>
                <a:gd name="T54" fmla="*/ 181 w 593"/>
                <a:gd name="T55" fmla="*/ 928 h 952"/>
                <a:gd name="T56" fmla="*/ 147 w 593"/>
                <a:gd name="T57" fmla="*/ 911 h 952"/>
                <a:gd name="T58" fmla="*/ 116 w 593"/>
                <a:gd name="T59" fmla="*/ 890 h 952"/>
                <a:gd name="T60" fmla="*/ 88 w 593"/>
                <a:gd name="T61" fmla="*/ 865 h 952"/>
                <a:gd name="T62" fmla="*/ 62 w 593"/>
                <a:gd name="T63" fmla="*/ 837 h 952"/>
                <a:gd name="T64" fmla="*/ 41 w 593"/>
                <a:gd name="T65" fmla="*/ 805 h 952"/>
                <a:gd name="T66" fmla="*/ 24 w 593"/>
                <a:gd name="T67" fmla="*/ 771 h 952"/>
                <a:gd name="T68" fmla="*/ 11 w 593"/>
                <a:gd name="T69" fmla="*/ 734 h 952"/>
                <a:gd name="T70" fmla="*/ 3 w 593"/>
                <a:gd name="T71" fmla="*/ 696 h 952"/>
                <a:gd name="T72" fmla="*/ 0 w 593"/>
                <a:gd name="T73" fmla="*/ 656 h 952"/>
                <a:gd name="T74" fmla="*/ 3 w 593"/>
                <a:gd name="T75" fmla="*/ 614 h 952"/>
                <a:gd name="T76" fmla="*/ 12 w 593"/>
                <a:gd name="T77" fmla="*/ 573 h 952"/>
                <a:gd name="T78" fmla="*/ 26 w 593"/>
                <a:gd name="T79" fmla="*/ 536 h 952"/>
                <a:gd name="T80" fmla="*/ 45 w 593"/>
                <a:gd name="T81" fmla="*/ 501 h 952"/>
                <a:gd name="T82" fmla="*/ 68 w 593"/>
                <a:gd name="T83" fmla="*/ 469 h 952"/>
                <a:gd name="T84" fmla="*/ 96 w 593"/>
                <a:gd name="T85" fmla="*/ 440 h 952"/>
                <a:gd name="T86" fmla="*/ 127 w 593"/>
                <a:gd name="T87" fmla="*/ 415 h 952"/>
                <a:gd name="T88" fmla="*/ 161 w 593"/>
                <a:gd name="T89" fmla="*/ 394 h 952"/>
                <a:gd name="T90" fmla="*/ 77 w 593"/>
                <a:gd name="T91" fmla="*/ 34 h 952"/>
                <a:gd name="T92" fmla="*/ 128 w 593"/>
                <a:gd name="T93" fmla="*/ 25 h 952"/>
                <a:gd name="T94" fmla="*/ 176 w 593"/>
                <a:gd name="T95" fmla="*/ 14 h 952"/>
                <a:gd name="T96" fmla="*/ 223 w 593"/>
                <a:gd name="T97" fmla="*/ 0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93" h="952">
                  <a:moveTo>
                    <a:pt x="223" y="0"/>
                  </a:moveTo>
                  <a:lnTo>
                    <a:pt x="306" y="360"/>
                  </a:lnTo>
                  <a:lnTo>
                    <a:pt x="348" y="364"/>
                  </a:lnTo>
                  <a:lnTo>
                    <a:pt x="389" y="374"/>
                  </a:lnTo>
                  <a:lnTo>
                    <a:pt x="427" y="390"/>
                  </a:lnTo>
                  <a:lnTo>
                    <a:pt x="463" y="411"/>
                  </a:lnTo>
                  <a:lnTo>
                    <a:pt x="495" y="436"/>
                  </a:lnTo>
                  <a:lnTo>
                    <a:pt x="523" y="465"/>
                  </a:lnTo>
                  <a:lnTo>
                    <a:pt x="547" y="497"/>
                  </a:lnTo>
                  <a:lnTo>
                    <a:pt x="566" y="533"/>
                  </a:lnTo>
                  <a:lnTo>
                    <a:pt x="581" y="571"/>
                  </a:lnTo>
                  <a:lnTo>
                    <a:pt x="590" y="613"/>
                  </a:lnTo>
                  <a:lnTo>
                    <a:pt x="593" y="656"/>
                  </a:lnTo>
                  <a:lnTo>
                    <a:pt x="590" y="696"/>
                  </a:lnTo>
                  <a:lnTo>
                    <a:pt x="582" y="734"/>
                  </a:lnTo>
                  <a:lnTo>
                    <a:pt x="570" y="771"/>
                  </a:lnTo>
                  <a:lnTo>
                    <a:pt x="552" y="805"/>
                  </a:lnTo>
                  <a:lnTo>
                    <a:pt x="531" y="837"/>
                  </a:lnTo>
                  <a:lnTo>
                    <a:pt x="506" y="865"/>
                  </a:lnTo>
                  <a:lnTo>
                    <a:pt x="478" y="890"/>
                  </a:lnTo>
                  <a:lnTo>
                    <a:pt x="446" y="911"/>
                  </a:lnTo>
                  <a:lnTo>
                    <a:pt x="412" y="928"/>
                  </a:lnTo>
                  <a:lnTo>
                    <a:pt x="375" y="941"/>
                  </a:lnTo>
                  <a:lnTo>
                    <a:pt x="337" y="950"/>
                  </a:lnTo>
                  <a:lnTo>
                    <a:pt x="297" y="952"/>
                  </a:lnTo>
                  <a:lnTo>
                    <a:pt x="256" y="950"/>
                  </a:lnTo>
                  <a:lnTo>
                    <a:pt x="218" y="941"/>
                  </a:lnTo>
                  <a:lnTo>
                    <a:pt x="181" y="928"/>
                  </a:lnTo>
                  <a:lnTo>
                    <a:pt x="147" y="911"/>
                  </a:lnTo>
                  <a:lnTo>
                    <a:pt x="116" y="890"/>
                  </a:lnTo>
                  <a:lnTo>
                    <a:pt x="88" y="865"/>
                  </a:lnTo>
                  <a:lnTo>
                    <a:pt x="62" y="837"/>
                  </a:lnTo>
                  <a:lnTo>
                    <a:pt x="41" y="805"/>
                  </a:lnTo>
                  <a:lnTo>
                    <a:pt x="24" y="771"/>
                  </a:lnTo>
                  <a:lnTo>
                    <a:pt x="11" y="734"/>
                  </a:lnTo>
                  <a:lnTo>
                    <a:pt x="3" y="696"/>
                  </a:lnTo>
                  <a:lnTo>
                    <a:pt x="0" y="656"/>
                  </a:lnTo>
                  <a:lnTo>
                    <a:pt x="3" y="614"/>
                  </a:lnTo>
                  <a:lnTo>
                    <a:pt x="12" y="573"/>
                  </a:lnTo>
                  <a:lnTo>
                    <a:pt x="26" y="536"/>
                  </a:lnTo>
                  <a:lnTo>
                    <a:pt x="45" y="501"/>
                  </a:lnTo>
                  <a:lnTo>
                    <a:pt x="68" y="469"/>
                  </a:lnTo>
                  <a:lnTo>
                    <a:pt x="96" y="440"/>
                  </a:lnTo>
                  <a:lnTo>
                    <a:pt x="127" y="415"/>
                  </a:lnTo>
                  <a:lnTo>
                    <a:pt x="161" y="394"/>
                  </a:lnTo>
                  <a:lnTo>
                    <a:pt x="77" y="34"/>
                  </a:lnTo>
                  <a:lnTo>
                    <a:pt x="128" y="25"/>
                  </a:lnTo>
                  <a:lnTo>
                    <a:pt x="176" y="14"/>
                  </a:lnTo>
                  <a:lnTo>
                    <a:pt x="2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a:latin typeface="Arial" panose="020B0604020202020204" pitchFamily="34" charset="0"/>
                <a:cs typeface="Arial" panose="020B0604020202020204" pitchFamily="34" charset="0"/>
              </a:endParaRPr>
            </a:p>
          </p:txBody>
        </p:sp>
        <p:sp>
          <p:nvSpPr>
            <p:cNvPr id="49" name="Freeform 35">
              <a:extLst>
                <a:ext uri="{FF2B5EF4-FFF2-40B4-BE49-F238E27FC236}">
                  <a16:creationId xmlns:a16="http://schemas.microsoft.com/office/drawing/2014/main" id="{AD5FE4E5-557D-B99D-ED93-A53810B77B00}"/>
                </a:ext>
              </a:extLst>
            </p:cNvPr>
            <p:cNvSpPr>
              <a:spLocks/>
            </p:cNvSpPr>
            <p:nvPr/>
          </p:nvSpPr>
          <p:spPr bwMode="auto">
            <a:xfrm>
              <a:off x="6961187" y="2102837"/>
              <a:ext cx="238125" cy="138113"/>
            </a:xfrm>
            <a:custGeom>
              <a:avLst/>
              <a:gdLst>
                <a:gd name="T0" fmla="*/ 1002 w 1051"/>
                <a:gd name="T1" fmla="*/ 0 h 611"/>
                <a:gd name="T2" fmla="*/ 1016 w 1051"/>
                <a:gd name="T3" fmla="*/ 48 h 611"/>
                <a:gd name="T4" fmla="*/ 1032 w 1051"/>
                <a:gd name="T5" fmla="*/ 95 h 611"/>
                <a:gd name="T6" fmla="*/ 1051 w 1051"/>
                <a:gd name="T7" fmla="*/ 140 h 611"/>
                <a:gd name="T8" fmla="*/ 590 w 1051"/>
                <a:gd name="T9" fmla="*/ 295 h 611"/>
                <a:gd name="T10" fmla="*/ 591 w 1051"/>
                <a:gd name="T11" fmla="*/ 304 h 611"/>
                <a:gd name="T12" fmla="*/ 592 w 1051"/>
                <a:gd name="T13" fmla="*/ 314 h 611"/>
                <a:gd name="T14" fmla="*/ 590 w 1051"/>
                <a:gd name="T15" fmla="*/ 355 h 611"/>
                <a:gd name="T16" fmla="*/ 582 w 1051"/>
                <a:gd name="T17" fmla="*/ 394 h 611"/>
                <a:gd name="T18" fmla="*/ 569 w 1051"/>
                <a:gd name="T19" fmla="*/ 430 h 611"/>
                <a:gd name="T20" fmla="*/ 552 w 1051"/>
                <a:gd name="T21" fmla="*/ 464 h 611"/>
                <a:gd name="T22" fmla="*/ 531 w 1051"/>
                <a:gd name="T23" fmla="*/ 495 h 611"/>
                <a:gd name="T24" fmla="*/ 506 w 1051"/>
                <a:gd name="T25" fmla="*/ 525 h 611"/>
                <a:gd name="T26" fmla="*/ 478 w 1051"/>
                <a:gd name="T27" fmla="*/ 550 h 611"/>
                <a:gd name="T28" fmla="*/ 445 w 1051"/>
                <a:gd name="T29" fmla="*/ 571 h 611"/>
                <a:gd name="T30" fmla="*/ 411 w 1051"/>
                <a:gd name="T31" fmla="*/ 588 h 611"/>
                <a:gd name="T32" fmla="*/ 375 w 1051"/>
                <a:gd name="T33" fmla="*/ 601 h 611"/>
                <a:gd name="T34" fmla="*/ 336 w 1051"/>
                <a:gd name="T35" fmla="*/ 608 h 611"/>
                <a:gd name="T36" fmla="*/ 296 w 1051"/>
                <a:gd name="T37" fmla="*/ 611 h 611"/>
                <a:gd name="T38" fmla="*/ 255 w 1051"/>
                <a:gd name="T39" fmla="*/ 608 h 611"/>
                <a:gd name="T40" fmla="*/ 217 w 1051"/>
                <a:gd name="T41" fmla="*/ 601 h 611"/>
                <a:gd name="T42" fmla="*/ 181 w 1051"/>
                <a:gd name="T43" fmla="*/ 588 h 611"/>
                <a:gd name="T44" fmla="*/ 147 w 1051"/>
                <a:gd name="T45" fmla="*/ 571 h 611"/>
                <a:gd name="T46" fmla="*/ 115 w 1051"/>
                <a:gd name="T47" fmla="*/ 550 h 611"/>
                <a:gd name="T48" fmla="*/ 86 w 1051"/>
                <a:gd name="T49" fmla="*/ 525 h 611"/>
                <a:gd name="T50" fmla="*/ 61 w 1051"/>
                <a:gd name="T51" fmla="*/ 495 h 611"/>
                <a:gd name="T52" fmla="*/ 40 w 1051"/>
                <a:gd name="T53" fmla="*/ 464 h 611"/>
                <a:gd name="T54" fmla="*/ 23 w 1051"/>
                <a:gd name="T55" fmla="*/ 430 h 611"/>
                <a:gd name="T56" fmla="*/ 11 w 1051"/>
                <a:gd name="T57" fmla="*/ 394 h 611"/>
                <a:gd name="T58" fmla="*/ 3 w 1051"/>
                <a:gd name="T59" fmla="*/ 355 h 611"/>
                <a:gd name="T60" fmla="*/ 0 w 1051"/>
                <a:gd name="T61" fmla="*/ 314 h 611"/>
                <a:gd name="T62" fmla="*/ 3 w 1051"/>
                <a:gd name="T63" fmla="*/ 274 h 611"/>
                <a:gd name="T64" fmla="*/ 11 w 1051"/>
                <a:gd name="T65" fmla="*/ 236 h 611"/>
                <a:gd name="T66" fmla="*/ 23 w 1051"/>
                <a:gd name="T67" fmla="*/ 200 h 611"/>
                <a:gd name="T68" fmla="*/ 40 w 1051"/>
                <a:gd name="T69" fmla="*/ 166 h 611"/>
                <a:gd name="T70" fmla="*/ 61 w 1051"/>
                <a:gd name="T71" fmla="*/ 133 h 611"/>
                <a:gd name="T72" fmla="*/ 86 w 1051"/>
                <a:gd name="T73" fmla="*/ 105 h 611"/>
                <a:gd name="T74" fmla="*/ 115 w 1051"/>
                <a:gd name="T75" fmla="*/ 80 h 611"/>
                <a:gd name="T76" fmla="*/ 147 w 1051"/>
                <a:gd name="T77" fmla="*/ 59 h 611"/>
                <a:gd name="T78" fmla="*/ 181 w 1051"/>
                <a:gd name="T79" fmla="*/ 42 h 611"/>
                <a:gd name="T80" fmla="*/ 217 w 1051"/>
                <a:gd name="T81" fmla="*/ 29 h 611"/>
                <a:gd name="T82" fmla="*/ 255 w 1051"/>
                <a:gd name="T83" fmla="*/ 22 h 611"/>
                <a:gd name="T84" fmla="*/ 296 w 1051"/>
                <a:gd name="T85" fmla="*/ 19 h 611"/>
                <a:gd name="T86" fmla="*/ 335 w 1051"/>
                <a:gd name="T87" fmla="*/ 21 h 611"/>
                <a:gd name="T88" fmla="*/ 371 w 1051"/>
                <a:gd name="T89" fmla="*/ 29 h 611"/>
                <a:gd name="T90" fmla="*/ 406 w 1051"/>
                <a:gd name="T91" fmla="*/ 40 h 611"/>
                <a:gd name="T92" fmla="*/ 439 w 1051"/>
                <a:gd name="T93" fmla="*/ 56 h 611"/>
                <a:gd name="T94" fmla="*/ 470 w 1051"/>
                <a:gd name="T95" fmla="*/ 75 h 611"/>
                <a:gd name="T96" fmla="*/ 498 w 1051"/>
                <a:gd name="T97" fmla="*/ 98 h 611"/>
                <a:gd name="T98" fmla="*/ 523 w 1051"/>
                <a:gd name="T99" fmla="*/ 124 h 611"/>
                <a:gd name="T100" fmla="*/ 544 w 1051"/>
                <a:gd name="T101" fmla="*/ 154 h 611"/>
                <a:gd name="T102" fmla="*/ 1002 w 1051"/>
                <a:gd name="T103" fmla="*/ 0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51" h="611">
                  <a:moveTo>
                    <a:pt x="1002" y="0"/>
                  </a:moveTo>
                  <a:lnTo>
                    <a:pt x="1016" y="48"/>
                  </a:lnTo>
                  <a:lnTo>
                    <a:pt x="1032" y="95"/>
                  </a:lnTo>
                  <a:lnTo>
                    <a:pt x="1051" y="140"/>
                  </a:lnTo>
                  <a:lnTo>
                    <a:pt x="590" y="295"/>
                  </a:lnTo>
                  <a:lnTo>
                    <a:pt x="591" y="304"/>
                  </a:lnTo>
                  <a:lnTo>
                    <a:pt x="592" y="314"/>
                  </a:lnTo>
                  <a:lnTo>
                    <a:pt x="590" y="355"/>
                  </a:lnTo>
                  <a:lnTo>
                    <a:pt x="582" y="394"/>
                  </a:lnTo>
                  <a:lnTo>
                    <a:pt x="569" y="430"/>
                  </a:lnTo>
                  <a:lnTo>
                    <a:pt x="552" y="464"/>
                  </a:lnTo>
                  <a:lnTo>
                    <a:pt x="531" y="495"/>
                  </a:lnTo>
                  <a:lnTo>
                    <a:pt x="506" y="525"/>
                  </a:lnTo>
                  <a:lnTo>
                    <a:pt x="478" y="550"/>
                  </a:lnTo>
                  <a:lnTo>
                    <a:pt x="445" y="571"/>
                  </a:lnTo>
                  <a:lnTo>
                    <a:pt x="411" y="588"/>
                  </a:lnTo>
                  <a:lnTo>
                    <a:pt x="375" y="601"/>
                  </a:lnTo>
                  <a:lnTo>
                    <a:pt x="336" y="608"/>
                  </a:lnTo>
                  <a:lnTo>
                    <a:pt x="296" y="611"/>
                  </a:lnTo>
                  <a:lnTo>
                    <a:pt x="255" y="608"/>
                  </a:lnTo>
                  <a:lnTo>
                    <a:pt x="217" y="601"/>
                  </a:lnTo>
                  <a:lnTo>
                    <a:pt x="181" y="588"/>
                  </a:lnTo>
                  <a:lnTo>
                    <a:pt x="147" y="571"/>
                  </a:lnTo>
                  <a:lnTo>
                    <a:pt x="115" y="550"/>
                  </a:lnTo>
                  <a:lnTo>
                    <a:pt x="86" y="525"/>
                  </a:lnTo>
                  <a:lnTo>
                    <a:pt x="61" y="495"/>
                  </a:lnTo>
                  <a:lnTo>
                    <a:pt x="40" y="464"/>
                  </a:lnTo>
                  <a:lnTo>
                    <a:pt x="23" y="430"/>
                  </a:lnTo>
                  <a:lnTo>
                    <a:pt x="11" y="394"/>
                  </a:lnTo>
                  <a:lnTo>
                    <a:pt x="3" y="355"/>
                  </a:lnTo>
                  <a:lnTo>
                    <a:pt x="0" y="314"/>
                  </a:lnTo>
                  <a:lnTo>
                    <a:pt x="3" y="274"/>
                  </a:lnTo>
                  <a:lnTo>
                    <a:pt x="11" y="236"/>
                  </a:lnTo>
                  <a:lnTo>
                    <a:pt x="23" y="200"/>
                  </a:lnTo>
                  <a:lnTo>
                    <a:pt x="40" y="166"/>
                  </a:lnTo>
                  <a:lnTo>
                    <a:pt x="61" y="133"/>
                  </a:lnTo>
                  <a:lnTo>
                    <a:pt x="86" y="105"/>
                  </a:lnTo>
                  <a:lnTo>
                    <a:pt x="115" y="80"/>
                  </a:lnTo>
                  <a:lnTo>
                    <a:pt x="147" y="59"/>
                  </a:lnTo>
                  <a:lnTo>
                    <a:pt x="181" y="42"/>
                  </a:lnTo>
                  <a:lnTo>
                    <a:pt x="217" y="29"/>
                  </a:lnTo>
                  <a:lnTo>
                    <a:pt x="255" y="22"/>
                  </a:lnTo>
                  <a:lnTo>
                    <a:pt x="296" y="19"/>
                  </a:lnTo>
                  <a:lnTo>
                    <a:pt x="335" y="21"/>
                  </a:lnTo>
                  <a:lnTo>
                    <a:pt x="371" y="29"/>
                  </a:lnTo>
                  <a:lnTo>
                    <a:pt x="406" y="40"/>
                  </a:lnTo>
                  <a:lnTo>
                    <a:pt x="439" y="56"/>
                  </a:lnTo>
                  <a:lnTo>
                    <a:pt x="470" y="75"/>
                  </a:lnTo>
                  <a:lnTo>
                    <a:pt x="498" y="98"/>
                  </a:lnTo>
                  <a:lnTo>
                    <a:pt x="523" y="124"/>
                  </a:lnTo>
                  <a:lnTo>
                    <a:pt x="544" y="154"/>
                  </a:lnTo>
                  <a:lnTo>
                    <a:pt x="100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a:latin typeface="Arial" panose="020B0604020202020204" pitchFamily="34" charset="0"/>
                <a:cs typeface="Arial" panose="020B0604020202020204" pitchFamily="34" charset="0"/>
              </a:endParaRPr>
            </a:p>
          </p:txBody>
        </p:sp>
        <p:sp>
          <p:nvSpPr>
            <p:cNvPr id="50" name="Freeform 36">
              <a:extLst>
                <a:ext uri="{FF2B5EF4-FFF2-40B4-BE49-F238E27FC236}">
                  <a16:creationId xmlns:a16="http://schemas.microsoft.com/office/drawing/2014/main" id="{69CB2D5D-C311-EAC7-C09B-0DB87ECA7A47}"/>
                </a:ext>
              </a:extLst>
            </p:cNvPr>
            <p:cNvSpPr>
              <a:spLocks/>
            </p:cNvSpPr>
            <p:nvPr/>
          </p:nvSpPr>
          <p:spPr bwMode="auto">
            <a:xfrm>
              <a:off x="7223125" y="1955199"/>
              <a:ext cx="230188" cy="230188"/>
            </a:xfrm>
            <a:custGeom>
              <a:avLst/>
              <a:gdLst>
                <a:gd name="T0" fmla="*/ 508 w 1017"/>
                <a:gd name="T1" fmla="*/ 0 h 1017"/>
                <a:gd name="T2" fmla="*/ 563 w 1017"/>
                <a:gd name="T3" fmla="*/ 3 h 1017"/>
                <a:gd name="T4" fmla="*/ 618 w 1017"/>
                <a:gd name="T5" fmla="*/ 12 h 1017"/>
                <a:gd name="T6" fmla="*/ 669 w 1017"/>
                <a:gd name="T7" fmla="*/ 26 h 1017"/>
                <a:gd name="T8" fmla="*/ 718 w 1017"/>
                <a:gd name="T9" fmla="*/ 45 h 1017"/>
                <a:gd name="T10" fmla="*/ 764 w 1017"/>
                <a:gd name="T11" fmla="*/ 70 h 1017"/>
                <a:gd name="T12" fmla="*/ 809 w 1017"/>
                <a:gd name="T13" fmla="*/ 99 h 1017"/>
                <a:gd name="T14" fmla="*/ 849 w 1017"/>
                <a:gd name="T15" fmla="*/ 132 h 1017"/>
                <a:gd name="T16" fmla="*/ 885 w 1017"/>
                <a:gd name="T17" fmla="*/ 168 h 1017"/>
                <a:gd name="T18" fmla="*/ 918 w 1017"/>
                <a:gd name="T19" fmla="*/ 208 h 1017"/>
                <a:gd name="T20" fmla="*/ 947 w 1017"/>
                <a:gd name="T21" fmla="*/ 253 h 1017"/>
                <a:gd name="T22" fmla="*/ 972 w 1017"/>
                <a:gd name="T23" fmla="*/ 299 h 1017"/>
                <a:gd name="T24" fmla="*/ 991 w 1017"/>
                <a:gd name="T25" fmla="*/ 348 h 1017"/>
                <a:gd name="T26" fmla="*/ 1005 w 1017"/>
                <a:gd name="T27" fmla="*/ 399 h 1017"/>
                <a:gd name="T28" fmla="*/ 1014 w 1017"/>
                <a:gd name="T29" fmla="*/ 453 h 1017"/>
                <a:gd name="T30" fmla="*/ 1017 w 1017"/>
                <a:gd name="T31" fmla="*/ 508 h 1017"/>
                <a:gd name="T32" fmla="*/ 1014 w 1017"/>
                <a:gd name="T33" fmla="*/ 563 h 1017"/>
                <a:gd name="T34" fmla="*/ 1005 w 1017"/>
                <a:gd name="T35" fmla="*/ 617 h 1017"/>
                <a:gd name="T36" fmla="*/ 991 w 1017"/>
                <a:gd name="T37" fmla="*/ 669 h 1017"/>
                <a:gd name="T38" fmla="*/ 972 w 1017"/>
                <a:gd name="T39" fmla="*/ 718 h 1017"/>
                <a:gd name="T40" fmla="*/ 947 w 1017"/>
                <a:gd name="T41" fmla="*/ 764 h 1017"/>
                <a:gd name="T42" fmla="*/ 918 w 1017"/>
                <a:gd name="T43" fmla="*/ 809 h 1017"/>
                <a:gd name="T44" fmla="*/ 885 w 1017"/>
                <a:gd name="T45" fmla="*/ 849 h 1017"/>
                <a:gd name="T46" fmla="*/ 849 w 1017"/>
                <a:gd name="T47" fmla="*/ 886 h 1017"/>
                <a:gd name="T48" fmla="*/ 809 w 1017"/>
                <a:gd name="T49" fmla="*/ 918 h 1017"/>
                <a:gd name="T50" fmla="*/ 764 w 1017"/>
                <a:gd name="T51" fmla="*/ 947 h 1017"/>
                <a:gd name="T52" fmla="*/ 718 w 1017"/>
                <a:gd name="T53" fmla="*/ 971 h 1017"/>
                <a:gd name="T54" fmla="*/ 669 w 1017"/>
                <a:gd name="T55" fmla="*/ 991 h 1017"/>
                <a:gd name="T56" fmla="*/ 618 w 1017"/>
                <a:gd name="T57" fmla="*/ 1005 h 1017"/>
                <a:gd name="T58" fmla="*/ 563 w 1017"/>
                <a:gd name="T59" fmla="*/ 1014 h 1017"/>
                <a:gd name="T60" fmla="*/ 508 w 1017"/>
                <a:gd name="T61" fmla="*/ 1017 h 1017"/>
                <a:gd name="T62" fmla="*/ 453 w 1017"/>
                <a:gd name="T63" fmla="*/ 1014 h 1017"/>
                <a:gd name="T64" fmla="*/ 399 w 1017"/>
                <a:gd name="T65" fmla="*/ 1005 h 1017"/>
                <a:gd name="T66" fmla="*/ 348 w 1017"/>
                <a:gd name="T67" fmla="*/ 991 h 1017"/>
                <a:gd name="T68" fmla="*/ 299 w 1017"/>
                <a:gd name="T69" fmla="*/ 971 h 1017"/>
                <a:gd name="T70" fmla="*/ 253 w 1017"/>
                <a:gd name="T71" fmla="*/ 947 h 1017"/>
                <a:gd name="T72" fmla="*/ 208 w 1017"/>
                <a:gd name="T73" fmla="*/ 918 h 1017"/>
                <a:gd name="T74" fmla="*/ 168 w 1017"/>
                <a:gd name="T75" fmla="*/ 886 h 1017"/>
                <a:gd name="T76" fmla="*/ 131 w 1017"/>
                <a:gd name="T77" fmla="*/ 849 h 1017"/>
                <a:gd name="T78" fmla="*/ 99 w 1017"/>
                <a:gd name="T79" fmla="*/ 809 h 1017"/>
                <a:gd name="T80" fmla="*/ 70 w 1017"/>
                <a:gd name="T81" fmla="*/ 764 h 1017"/>
                <a:gd name="T82" fmla="*/ 46 w 1017"/>
                <a:gd name="T83" fmla="*/ 718 h 1017"/>
                <a:gd name="T84" fmla="*/ 26 w 1017"/>
                <a:gd name="T85" fmla="*/ 669 h 1017"/>
                <a:gd name="T86" fmla="*/ 12 w 1017"/>
                <a:gd name="T87" fmla="*/ 617 h 1017"/>
                <a:gd name="T88" fmla="*/ 3 w 1017"/>
                <a:gd name="T89" fmla="*/ 563 h 1017"/>
                <a:gd name="T90" fmla="*/ 0 w 1017"/>
                <a:gd name="T91" fmla="*/ 508 h 1017"/>
                <a:gd name="T92" fmla="*/ 3 w 1017"/>
                <a:gd name="T93" fmla="*/ 453 h 1017"/>
                <a:gd name="T94" fmla="*/ 12 w 1017"/>
                <a:gd name="T95" fmla="*/ 399 h 1017"/>
                <a:gd name="T96" fmla="*/ 26 w 1017"/>
                <a:gd name="T97" fmla="*/ 348 h 1017"/>
                <a:gd name="T98" fmla="*/ 46 w 1017"/>
                <a:gd name="T99" fmla="*/ 299 h 1017"/>
                <a:gd name="T100" fmla="*/ 70 w 1017"/>
                <a:gd name="T101" fmla="*/ 253 h 1017"/>
                <a:gd name="T102" fmla="*/ 99 w 1017"/>
                <a:gd name="T103" fmla="*/ 208 h 1017"/>
                <a:gd name="T104" fmla="*/ 131 w 1017"/>
                <a:gd name="T105" fmla="*/ 168 h 1017"/>
                <a:gd name="T106" fmla="*/ 168 w 1017"/>
                <a:gd name="T107" fmla="*/ 132 h 1017"/>
                <a:gd name="T108" fmla="*/ 208 w 1017"/>
                <a:gd name="T109" fmla="*/ 99 h 1017"/>
                <a:gd name="T110" fmla="*/ 253 w 1017"/>
                <a:gd name="T111" fmla="*/ 70 h 1017"/>
                <a:gd name="T112" fmla="*/ 299 w 1017"/>
                <a:gd name="T113" fmla="*/ 45 h 1017"/>
                <a:gd name="T114" fmla="*/ 348 w 1017"/>
                <a:gd name="T115" fmla="*/ 26 h 1017"/>
                <a:gd name="T116" fmla="*/ 399 w 1017"/>
                <a:gd name="T117" fmla="*/ 12 h 1017"/>
                <a:gd name="T118" fmla="*/ 453 w 1017"/>
                <a:gd name="T119" fmla="*/ 3 h 1017"/>
                <a:gd name="T120" fmla="*/ 508 w 1017"/>
                <a:gd name="T121" fmla="*/ 0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17" h="1017">
                  <a:moveTo>
                    <a:pt x="508" y="0"/>
                  </a:moveTo>
                  <a:lnTo>
                    <a:pt x="563" y="3"/>
                  </a:lnTo>
                  <a:lnTo>
                    <a:pt x="618" y="12"/>
                  </a:lnTo>
                  <a:lnTo>
                    <a:pt x="669" y="26"/>
                  </a:lnTo>
                  <a:lnTo>
                    <a:pt x="718" y="45"/>
                  </a:lnTo>
                  <a:lnTo>
                    <a:pt x="764" y="70"/>
                  </a:lnTo>
                  <a:lnTo>
                    <a:pt x="809" y="99"/>
                  </a:lnTo>
                  <a:lnTo>
                    <a:pt x="849" y="132"/>
                  </a:lnTo>
                  <a:lnTo>
                    <a:pt x="885" y="168"/>
                  </a:lnTo>
                  <a:lnTo>
                    <a:pt x="918" y="208"/>
                  </a:lnTo>
                  <a:lnTo>
                    <a:pt x="947" y="253"/>
                  </a:lnTo>
                  <a:lnTo>
                    <a:pt x="972" y="299"/>
                  </a:lnTo>
                  <a:lnTo>
                    <a:pt x="991" y="348"/>
                  </a:lnTo>
                  <a:lnTo>
                    <a:pt x="1005" y="399"/>
                  </a:lnTo>
                  <a:lnTo>
                    <a:pt x="1014" y="453"/>
                  </a:lnTo>
                  <a:lnTo>
                    <a:pt x="1017" y="508"/>
                  </a:lnTo>
                  <a:lnTo>
                    <a:pt x="1014" y="563"/>
                  </a:lnTo>
                  <a:lnTo>
                    <a:pt x="1005" y="617"/>
                  </a:lnTo>
                  <a:lnTo>
                    <a:pt x="991" y="669"/>
                  </a:lnTo>
                  <a:lnTo>
                    <a:pt x="972" y="718"/>
                  </a:lnTo>
                  <a:lnTo>
                    <a:pt x="947" y="764"/>
                  </a:lnTo>
                  <a:lnTo>
                    <a:pt x="918" y="809"/>
                  </a:lnTo>
                  <a:lnTo>
                    <a:pt x="885" y="849"/>
                  </a:lnTo>
                  <a:lnTo>
                    <a:pt x="849" y="886"/>
                  </a:lnTo>
                  <a:lnTo>
                    <a:pt x="809" y="918"/>
                  </a:lnTo>
                  <a:lnTo>
                    <a:pt x="764" y="947"/>
                  </a:lnTo>
                  <a:lnTo>
                    <a:pt x="718" y="971"/>
                  </a:lnTo>
                  <a:lnTo>
                    <a:pt x="669" y="991"/>
                  </a:lnTo>
                  <a:lnTo>
                    <a:pt x="618" y="1005"/>
                  </a:lnTo>
                  <a:lnTo>
                    <a:pt x="563" y="1014"/>
                  </a:lnTo>
                  <a:lnTo>
                    <a:pt x="508" y="1017"/>
                  </a:lnTo>
                  <a:lnTo>
                    <a:pt x="453" y="1014"/>
                  </a:lnTo>
                  <a:lnTo>
                    <a:pt x="399" y="1005"/>
                  </a:lnTo>
                  <a:lnTo>
                    <a:pt x="348" y="991"/>
                  </a:lnTo>
                  <a:lnTo>
                    <a:pt x="299" y="971"/>
                  </a:lnTo>
                  <a:lnTo>
                    <a:pt x="253" y="947"/>
                  </a:lnTo>
                  <a:lnTo>
                    <a:pt x="208" y="918"/>
                  </a:lnTo>
                  <a:lnTo>
                    <a:pt x="168" y="886"/>
                  </a:lnTo>
                  <a:lnTo>
                    <a:pt x="131" y="849"/>
                  </a:lnTo>
                  <a:lnTo>
                    <a:pt x="99" y="809"/>
                  </a:lnTo>
                  <a:lnTo>
                    <a:pt x="70" y="764"/>
                  </a:lnTo>
                  <a:lnTo>
                    <a:pt x="46" y="718"/>
                  </a:lnTo>
                  <a:lnTo>
                    <a:pt x="26" y="669"/>
                  </a:lnTo>
                  <a:lnTo>
                    <a:pt x="12" y="617"/>
                  </a:lnTo>
                  <a:lnTo>
                    <a:pt x="3" y="563"/>
                  </a:lnTo>
                  <a:lnTo>
                    <a:pt x="0" y="508"/>
                  </a:lnTo>
                  <a:lnTo>
                    <a:pt x="3" y="453"/>
                  </a:lnTo>
                  <a:lnTo>
                    <a:pt x="12" y="399"/>
                  </a:lnTo>
                  <a:lnTo>
                    <a:pt x="26" y="348"/>
                  </a:lnTo>
                  <a:lnTo>
                    <a:pt x="46" y="299"/>
                  </a:lnTo>
                  <a:lnTo>
                    <a:pt x="70" y="253"/>
                  </a:lnTo>
                  <a:lnTo>
                    <a:pt x="99" y="208"/>
                  </a:lnTo>
                  <a:lnTo>
                    <a:pt x="131" y="168"/>
                  </a:lnTo>
                  <a:lnTo>
                    <a:pt x="168" y="132"/>
                  </a:lnTo>
                  <a:lnTo>
                    <a:pt x="208" y="99"/>
                  </a:lnTo>
                  <a:lnTo>
                    <a:pt x="253" y="70"/>
                  </a:lnTo>
                  <a:lnTo>
                    <a:pt x="299" y="45"/>
                  </a:lnTo>
                  <a:lnTo>
                    <a:pt x="348" y="26"/>
                  </a:lnTo>
                  <a:lnTo>
                    <a:pt x="399" y="12"/>
                  </a:lnTo>
                  <a:lnTo>
                    <a:pt x="453" y="3"/>
                  </a:lnTo>
                  <a:lnTo>
                    <a:pt x="5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a:latin typeface="Arial" panose="020B0604020202020204" pitchFamily="34" charset="0"/>
                <a:cs typeface="Arial" panose="020B0604020202020204" pitchFamily="34" charset="0"/>
              </a:endParaRPr>
            </a:p>
          </p:txBody>
        </p:sp>
      </p:grpSp>
      <p:grpSp>
        <p:nvGrpSpPr>
          <p:cNvPr id="15" name="Group 14">
            <a:extLst>
              <a:ext uri="{FF2B5EF4-FFF2-40B4-BE49-F238E27FC236}">
                <a16:creationId xmlns:a16="http://schemas.microsoft.com/office/drawing/2014/main" id="{C1CE7990-DC38-04E4-8094-404FFD6D4253}"/>
              </a:ext>
            </a:extLst>
          </p:cNvPr>
          <p:cNvGrpSpPr/>
          <p:nvPr/>
        </p:nvGrpSpPr>
        <p:grpSpPr>
          <a:xfrm>
            <a:off x="13368500" y="10313943"/>
            <a:ext cx="1111649" cy="946008"/>
            <a:chOff x="6790961" y="5421673"/>
            <a:chExt cx="2106613" cy="1838324"/>
          </a:xfrm>
          <a:solidFill>
            <a:schemeClr val="bg1"/>
          </a:solidFill>
        </p:grpSpPr>
        <p:sp>
          <p:nvSpPr>
            <p:cNvPr id="41" name="Freeform 41">
              <a:extLst>
                <a:ext uri="{FF2B5EF4-FFF2-40B4-BE49-F238E27FC236}">
                  <a16:creationId xmlns:a16="http://schemas.microsoft.com/office/drawing/2014/main" id="{A7269416-1F38-5C48-85AC-97A4DA3844AE}"/>
                </a:ext>
              </a:extLst>
            </p:cNvPr>
            <p:cNvSpPr>
              <a:spLocks/>
            </p:cNvSpPr>
            <p:nvPr/>
          </p:nvSpPr>
          <p:spPr bwMode="auto">
            <a:xfrm>
              <a:off x="8195899" y="5683610"/>
              <a:ext cx="288925" cy="590550"/>
            </a:xfrm>
            <a:custGeom>
              <a:avLst/>
              <a:gdLst>
                <a:gd name="T0" fmla="*/ 314 w 546"/>
                <a:gd name="T1" fmla="*/ 3 h 1115"/>
                <a:gd name="T2" fmla="*/ 340 w 546"/>
                <a:gd name="T3" fmla="*/ 43 h 1115"/>
                <a:gd name="T4" fmla="*/ 343 w 546"/>
                <a:gd name="T5" fmla="*/ 128 h 1115"/>
                <a:gd name="T6" fmla="*/ 346 w 546"/>
                <a:gd name="T7" fmla="*/ 131 h 1115"/>
                <a:gd name="T8" fmla="*/ 361 w 546"/>
                <a:gd name="T9" fmla="*/ 134 h 1115"/>
                <a:gd name="T10" fmla="*/ 413 w 546"/>
                <a:gd name="T11" fmla="*/ 144 h 1115"/>
                <a:gd name="T12" fmla="*/ 474 w 546"/>
                <a:gd name="T13" fmla="*/ 161 h 1115"/>
                <a:gd name="T14" fmla="*/ 509 w 546"/>
                <a:gd name="T15" fmla="*/ 185 h 1115"/>
                <a:gd name="T16" fmla="*/ 489 w 546"/>
                <a:gd name="T17" fmla="*/ 267 h 1115"/>
                <a:gd name="T18" fmla="*/ 462 w 546"/>
                <a:gd name="T19" fmla="*/ 293 h 1115"/>
                <a:gd name="T20" fmla="*/ 430 w 546"/>
                <a:gd name="T21" fmla="*/ 289 h 1115"/>
                <a:gd name="T22" fmla="*/ 406 w 546"/>
                <a:gd name="T23" fmla="*/ 278 h 1115"/>
                <a:gd name="T24" fmla="*/ 345 w 546"/>
                <a:gd name="T25" fmla="*/ 263 h 1115"/>
                <a:gd name="T26" fmla="*/ 262 w 546"/>
                <a:gd name="T27" fmla="*/ 259 h 1115"/>
                <a:gd name="T28" fmla="*/ 203 w 546"/>
                <a:gd name="T29" fmla="*/ 282 h 1115"/>
                <a:gd name="T30" fmla="*/ 175 w 546"/>
                <a:gd name="T31" fmla="*/ 319 h 1115"/>
                <a:gd name="T32" fmla="*/ 171 w 546"/>
                <a:gd name="T33" fmla="*/ 364 h 1115"/>
                <a:gd name="T34" fmla="*/ 194 w 546"/>
                <a:gd name="T35" fmla="*/ 407 h 1115"/>
                <a:gd name="T36" fmla="*/ 256 w 546"/>
                <a:gd name="T37" fmla="*/ 447 h 1115"/>
                <a:gd name="T38" fmla="*/ 372 w 546"/>
                <a:gd name="T39" fmla="*/ 498 h 1115"/>
                <a:gd name="T40" fmla="*/ 480 w 546"/>
                <a:gd name="T41" fmla="*/ 570 h 1115"/>
                <a:gd name="T42" fmla="*/ 536 w 546"/>
                <a:gd name="T43" fmla="*/ 662 h 1115"/>
                <a:gd name="T44" fmla="*/ 543 w 546"/>
                <a:gd name="T45" fmla="*/ 774 h 1115"/>
                <a:gd name="T46" fmla="*/ 502 w 546"/>
                <a:gd name="T47" fmla="*/ 874 h 1115"/>
                <a:gd name="T48" fmla="*/ 418 w 546"/>
                <a:gd name="T49" fmla="*/ 946 h 1115"/>
                <a:gd name="T50" fmla="*/ 339 w 546"/>
                <a:gd name="T51" fmla="*/ 974 h 1115"/>
                <a:gd name="T52" fmla="*/ 334 w 546"/>
                <a:gd name="T53" fmla="*/ 978 h 1115"/>
                <a:gd name="T54" fmla="*/ 333 w 546"/>
                <a:gd name="T55" fmla="*/ 1072 h 1115"/>
                <a:gd name="T56" fmla="*/ 305 w 546"/>
                <a:gd name="T57" fmla="*/ 1113 h 1115"/>
                <a:gd name="T58" fmla="*/ 231 w 546"/>
                <a:gd name="T59" fmla="*/ 1113 h 1115"/>
                <a:gd name="T60" fmla="*/ 203 w 546"/>
                <a:gd name="T61" fmla="*/ 1072 h 1115"/>
                <a:gd name="T62" fmla="*/ 202 w 546"/>
                <a:gd name="T63" fmla="*/ 983 h 1115"/>
                <a:gd name="T64" fmla="*/ 196 w 546"/>
                <a:gd name="T65" fmla="*/ 979 h 1115"/>
                <a:gd name="T66" fmla="*/ 177 w 546"/>
                <a:gd name="T67" fmla="*/ 977 h 1115"/>
                <a:gd name="T68" fmla="*/ 115 w 546"/>
                <a:gd name="T69" fmla="*/ 963 h 1115"/>
                <a:gd name="T70" fmla="*/ 41 w 546"/>
                <a:gd name="T71" fmla="*/ 940 h 1115"/>
                <a:gd name="T72" fmla="*/ 2 w 546"/>
                <a:gd name="T73" fmla="*/ 913 h 1115"/>
                <a:gd name="T74" fmla="*/ 23 w 546"/>
                <a:gd name="T75" fmla="*/ 829 h 1115"/>
                <a:gd name="T76" fmla="*/ 49 w 546"/>
                <a:gd name="T77" fmla="*/ 804 h 1115"/>
                <a:gd name="T78" fmla="*/ 75 w 546"/>
                <a:gd name="T79" fmla="*/ 804 h 1115"/>
                <a:gd name="T80" fmla="*/ 92 w 546"/>
                <a:gd name="T81" fmla="*/ 811 h 1115"/>
                <a:gd name="T82" fmla="*/ 138 w 546"/>
                <a:gd name="T83" fmla="*/ 828 h 1115"/>
                <a:gd name="T84" fmla="*/ 202 w 546"/>
                <a:gd name="T85" fmla="*/ 846 h 1115"/>
                <a:gd name="T86" fmla="*/ 279 w 546"/>
                <a:gd name="T87" fmla="*/ 849 h 1115"/>
                <a:gd name="T88" fmla="*/ 355 w 546"/>
                <a:gd name="T89" fmla="*/ 813 h 1115"/>
                <a:gd name="T90" fmla="*/ 384 w 546"/>
                <a:gd name="T91" fmla="*/ 745 h 1115"/>
                <a:gd name="T92" fmla="*/ 360 w 546"/>
                <a:gd name="T93" fmla="*/ 680 h 1115"/>
                <a:gd name="T94" fmla="*/ 284 w 546"/>
                <a:gd name="T95" fmla="*/ 627 h 1115"/>
                <a:gd name="T96" fmla="*/ 180 w 546"/>
                <a:gd name="T97" fmla="*/ 582 h 1115"/>
                <a:gd name="T98" fmla="*/ 93 w 546"/>
                <a:gd name="T99" fmla="*/ 532 h 1115"/>
                <a:gd name="T100" fmla="*/ 31 w 546"/>
                <a:gd name="T101" fmla="*/ 460 h 1115"/>
                <a:gd name="T102" fmla="*/ 8 w 546"/>
                <a:gd name="T103" fmla="*/ 364 h 1115"/>
                <a:gd name="T104" fmla="*/ 33 w 546"/>
                <a:gd name="T105" fmla="*/ 263 h 1115"/>
                <a:gd name="T106" fmla="*/ 99 w 546"/>
                <a:gd name="T107" fmla="*/ 184 h 1115"/>
                <a:gd name="T108" fmla="*/ 203 w 546"/>
                <a:gd name="T109" fmla="*/ 137 h 1115"/>
                <a:gd name="T110" fmla="*/ 209 w 546"/>
                <a:gd name="T111" fmla="*/ 135 h 1115"/>
                <a:gd name="T112" fmla="*/ 212 w 546"/>
                <a:gd name="T113" fmla="*/ 128 h 1115"/>
                <a:gd name="T114" fmla="*/ 226 w 546"/>
                <a:gd name="T115" fmla="*/ 12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6" h="1115">
                  <a:moveTo>
                    <a:pt x="257" y="0"/>
                  </a:moveTo>
                  <a:lnTo>
                    <a:pt x="296" y="0"/>
                  </a:lnTo>
                  <a:lnTo>
                    <a:pt x="314" y="3"/>
                  </a:lnTo>
                  <a:lnTo>
                    <a:pt x="328" y="12"/>
                  </a:lnTo>
                  <a:lnTo>
                    <a:pt x="338" y="26"/>
                  </a:lnTo>
                  <a:lnTo>
                    <a:pt x="340" y="43"/>
                  </a:lnTo>
                  <a:lnTo>
                    <a:pt x="342" y="123"/>
                  </a:lnTo>
                  <a:lnTo>
                    <a:pt x="342" y="126"/>
                  </a:lnTo>
                  <a:lnTo>
                    <a:pt x="343" y="128"/>
                  </a:lnTo>
                  <a:lnTo>
                    <a:pt x="344" y="129"/>
                  </a:lnTo>
                  <a:lnTo>
                    <a:pt x="345" y="130"/>
                  </a:lnTo>
                  <a:lnTo>
                    <a:pt x="346" y="131"/>
                  </a:lnTo>
                  <a:lnTo>
                    <a:pt x="348" y="131"/>
                  </a:lnTo>
                  <a:lnTo>
                    <a:pt x="351" y="131"/>
                  </a:lnTo>
                  <a:lnTo>
                    <a:pt x="361" y="134"/>
                  </a:lnTo>
                  <a:lnTo>
                    <a:pt x="375" y="136"/>
                  </a:lnTo>
                  <a:lnTo>
                    <a:pt x="392" y="140"/>
                  </a:lnTo>
                  <a:lnTo>
                    <a:pt x="413" y="144"/>
                  </a:lnTo>
                  <a:lnTo>
                    <a:pt x="433" y="149"/>
                  </a:lnTo>
                  <a:lnTo>
                    <a:pt x="455" y="155"/>
                  </a:lnTo>
                  <a:lnTo>
                    <a:pt x="474" y="161"/>
                  </a:lnTo>
                  <a:lnTo>
                    <a:pt x="493" y="169"/>
                  </a:lnTo>
                  <a:lnTo>
                    <a:pt x="502" y="175"/>
                  </a:lnTo>
                  <a:lnTo>
                    <a:pt x="509" y="185"/>
                  </a:lnTo>
                  <a:lnTo>
                    <a:pt x="513" y="197"/>
                  </a:lnTo>
                  <a:lnTo>
                    <a:pt x="511" y="212"/>
                  </a:lnTo>
                  <a:lnTo>
                    <a:pt x="489" y="267"/>
                  </a:lnTo>
                  <a:lnTo>
                    <a:pt x="483" y="278"/>
                  </a:lnTo>
                  <a:lnTo>
                    <a:pt x="473" y="287"/>
                  </a:lnTo>
                  <a:lnTo>
                    <a:pt x="462" y="293"/>
                  </a:lnTo>
                  <a:lnTo>
                    <a:pt x="450" y="294"/>
                  </a:lnTo>
                  <a:lnTo>
                    <a:pt x="439" y="293"/>
                  </a:lnTo>
                  <a:lnTo>
                    <a:pt x="430" y="289"/>
                  </a:lnTo>
                  <a:lnTo>
                    <a:pt x="427" y="288"/>
                  </a:lnTo>
                  <a:lnTo>
                    <a:pt x="419" y="284"/>
                  </a:lnTo>
                  <a:lnTo>
                    <a:pt x="406" y="278"/>
                  </a:lnTo>
                  <a:lnTo>
                    <a:pt x="389" y="273"/>
                  </a:lnTo>
                  <a:lnTo>
                    <a:pt x="368" y="267"/>
                  </a:lnTo>
                  <a:lnTo>
                    <a:pt x="345" y="263"/>
                  </a:lnTo>
                  <a:lnTo>
                    <a:pt x="319" y="259"/>
                  </a:lnTo>
                  <a:lnTo>
                    <a:pt x="290" y="258"/>
                  </a:lnTo>
                  <a:lnTo>
                    <a:pt x="262" y="259"/>
                  </a:lnTo>
                  <a:lnTo>
                    <a:pt x="239" y="264"/>
                  </a:lnTo>
                  <a:lnTo>
                    <a:pt x="220" y="272"/>
                  </a:lnTo>
                  <a:lnTo>
                    <a:pt x="203" y="282"/>
                  </a:lnTo>
                  <a:lnTo>
                    <a:pt x="191" y="293"/>
                  </a:lnTo>
                  <a:lnTo>
                    <a:pt x="181" y="306"/>
                  </a:lnTo>
                  <a:lnTo>
                    <a:pt x="175" y="319"/>
                  </a:lnTo>
                  <a:lnTo>
                    <a:pt x="170" y="334"/>
                  </a:lnTo>
                  <a:lnTo>
                    <a:pt x="169" y="348"/>
                  </a:lnTo>
                  <a:lnTo>
                    <a:pt x="171" y="364"/>
                  </a:lnTo>
                  <a:lnTo>
                    <a:pt x="175" y="380"/>
                  </a:lnTo>
                  <a:lnTo>
                    <a:pt x="182" y="394"/>
                  </a:lnTo>
                  <a:lnTo>
                    <a:pt x="194" y="407"/>
                  </a:lnTo>
                  <a:lnTo>
                    <a:pt x="210" y="421"/>
                  </a:lnTo>
                  <a:lnTo>
                    <a:pt x="231" y="434"/>
                  </a:lnTo>
                  <a:lnTo>
                    <a:pt x="256" y="447"/>
                  </a:lnTo>
                  <a:lnTo>
                    <a:pt x="286" y="462"/>
                  </a:lnTo>
                  <a:lnTo>
                    <a:pt x="324" y="476"/>
                  </a:lnTo>
                  <a:lnTo>
                    <a:pt x="372" y="498"/>
                  </a:lnTo>
                  <a:lnTo>
                    <a:pt x="414" y="521"/>
                  </a:lnTo>
                  <a:lnTo>
                    <a:pt x="450" y="545"/>
                  </a:lnTo>
                  <a:lnTo>
                    <a:pt x="480" y="570"/>
                  </a:lnTo>
                  <a:lnTo>
                    <a:pt x="505" y="599"/>
                  </a:lnTo>
                  <a:lnTo>
                    <a:pt x="523" y="629"/>
                  </a:lnTo>
                  <a:lnTo>
                    <a:pt x="536" y="662"/>
                  </a:lnTo>
                  <a:lnTo>
                    <a:pt x="543" y="697"/>
                  </a:lnTo>
                  <a:lnTo>
                    <a:pt x="546" y="735"/>
                  </a:lnTo>
                  <a:lnTo>
                    <a:pt x="543" y="774"/>
                  </a:lnTo>
                  <a:lnTo>
                    <a:pt x="535" y="810"/>
                  </a:lnTo>
                  <a:lnTo>
                    <a:pt x="522" y="843"/>
                  </a:lnTo>
                  <a:lnTo>
                    <a:pt x="502" y="874"/>
                  </a:lnTo>
                  <a:lnTo>
                    <a:pt x="478" y="902"/>
                  </a:lnTo>
                  <a:lnTo>
                    <a:pt x="450" y="926"/>
                  </a:lnTo>
                  <a:lnTo>
                    <a:pt x="418" y="946"/>
                  </a:lnTo>
                  <a:lnTo>
                    <a:pt x="380" y="962"/>
                  </a:lnTo>
                  <a:lnTo>
                    <a:pt x="340" y="974"/>
                  </a:lnTo>
                  <a:lnTo>
                    <a:pt x="339" y="974"/>
                  </a:lnTo>
                  <a:lnTo>
                    <a:pt x="338" y="975"/>
                  </a:lnTo>
                  <a:lnTo>
                    <a:pt x="336" y="977"/>
                  </a:lnTo>
                  <a:lnTo>
                    <a:pt x="334" y="978"/>
                  </a:lnTo>
                  <a:lnTo>
                    <a:pt x="333" y="980"/>
                  </a:lnTo>
                  <a:lnTo>
                    <a:pt x="333" y="984"/>
                  </a:lnTo>
                  <a:lnTo>
                    <a:pt x="333" y="1072"/>
                  </a:lnTo>
                  <a:lnTo>
                    <a:pt x="330" y="1089"/>
                  </a:lnTo>
                  <a:lnTo>
                    <a:pt x="320" y="1103"/>
                  </a:lnTo>
                  <a:lnTo>
                    <a:pt x="305" y="1113"/>
                  </a:lnTo>
                  <a:lnTo>
                    <a:pt x="289" y="1115"/>
                  </a:lnTo>
                  <a:lnTo>
                    <a:pt x="247" y="1115"/>
                  </a:lnTo>
                  <a:lnTo>
                    <a:pt x="231" y="1113"/>
                  </a:lnTo>
                  <a:lnTo>
                    <a:pt x="216" y="1103"/>
                  </a:lnTo>
                  <a:lnTo>
                    <a:pt x="206" y="1089"/>
                  </a:lnTo>
                  <a:lnTo>
                    <a:pt x="203" y="1072"/>
                  </a:lnTo>
                  <a:lnTo>
                    <a:pt x="203" y="989"/>
                  </a:lnTo>
                  <a:lnTo>
                    <a:pt x="203" y="985"/>
                  </a:lnTo>
                  <a:lnTo>
                    <a:pt x="202" y="983"/>
                  </a:lnTo>
                  <a:lnTo>
                    <a:pt x="199" y="981"/>
                  </a:lnTo>
                  <a:lnTo>
                    <a:pt x="198" y="980"/>
                  </a:lnTo>
                  <a:lnTo>
                    <a:pt x="196" y="979"/>
                  </a:lnTo>
                  <a:lnTo>
                    <a:pt x="194" y="979"/>
                  </a:lnTo>
                  <a:lnTo>
                    <a:pt x="190" y="979"/>
                  </a:lnTo>
                  <a:lnTo>
                    <a:pt x="177" y="977"/>
                  </a:lnTo>
                  <a:lnTo>
                    <a:pt x="161" y="973"/>
                  </a:lnTo>
                  <a:lnTo>
                    <a:pt x="139" y="968"/>
                  </a:lnTo>
                  <a:lnTo>
                    <a:pt x="115" y="963"/>
                  </a:lnTo>
                  <a:lnTo>
                    <a:pt x="91" y="956"/>
                  </a:lnTo>
                  <a:lnTo>
                    <a:pt x="65" y="949"/>
                  </a:lnTo>
                  <a:lnTo>
                    <a:pt x="41" y="940"/>
                  </a:lnTo>
                  <a:lnTo>
                    <a:pt x="21" y="931"/>
                  </a:lnTo>
                  <a:lnTo>
                    <a:pt x="11" y="923"/>
                  </a:lnTo>
                  <a:lnTo>
                    <a:pt x="2" y="913"/>
                  </a:lnTo>
                  <a:lnTo>
                    <a:pt x="0" y="901"/>
                  </a:lnTo>
                  <a:lnTo>
                    <a:pt x="2" y="886"/>
                  </a:lnTo>
                  <a:lnTo>
                    <a:pt x="23" y="829"/>
                  </a:lnTo>
                  <a:lnTo>
                    <a:pt x="29" y="819"/>
                  </a:lnTo>
                  <a:lnTo>
                    <a:pt x="39" y="810"/>
                  </a:lnTo>
                  <a:lnTo>
                    <a:pt x="49" y="804"/>
                  </a:lnTo>
                  <a:lnTo>
                    <a:pt x="63" y="802"/>
                  </a:lnTo>
                  <a:lnTo>
                    <a:pt x="69" y="803"/>
                  </a:lnTo>
                  <a:lnTo>
                    <a:pt x="75" y="804"/>
                  </a:lnTo>
                  <a:lnTo>
                    <a:pt x="81" y="806"/>
                  </a:lnTo>
                  <a:lnTo>
                    <a:pt x="85" y="808"/>
                  </a:lnTo>
                  <a:lnTo>
                    <a:pt x="92" y="811"/>
                  </a:lnTo>
                  <a:lnTo>
                    <a:pt x="104" y="816"/>
                  </a:lnTo>
                  <a:lnTo>
                    <a:pt x="120" y="822"/>
                  </a:lnTo>
                  <a:lnTo>
                    <a:pt x="138" y="828"/>
                  </a:lnTo>
                  <a:lnTo>
                    <a:pt x="158" y="835"/>
                  </a:lnTo>
                  <a:lnTo>
                    <a:pt x="180" y="841"/>
                  </a:lnTo>
                  <a:lnTo>
                    <a:pt x="202" y="846"/>
                  </a:lnTo>
                  <a:lnTo>
                    <a:pt x="225" y="850"/>
                  </a:lnTo>
                  <a:lnTo>
                    <a:pt x="245" y="851"/>
                  </a:lnTo>
                  <a:lnTo>
                    <a:pt x="279" y="849"/>
                  </a:lnTo>
                  <a:lnTo>
                    <a:pt x="309" y="840"/>
                  </a:lnTo>
                  <a:lnTo>
                    <a:pt x="334" y="828"/>
                  </a:lnTo>
                  <a:lnTo>
                    <a:pt x="355" y="813"/>
                  </a:lnTo>
                  <a:lnTo>
                    <a:pt x="371" y="793"/>
                  </a:lnTo>
                  <a:lnTo>
                    <a:pt x="380" y="770"/>
                  </a:lnTo>
                  <a:lnTo>
                    <a:pt x="384" y="745"/>
                  </a:lnTo>
                  <a:lnTo>
                    <a:pt x="381" y="721"/>
                  </a:lnTo>
                  <a:lnTo>
                    <a:pt x="373" y="700"/>
                  </a:lnTo>
                  <a:lnTo>
                    <a:pt x="360" y="680"/>
                  </a:lnTo>
                  <a:lnTo>
                    <a:pt x="342" y="662"/>
                  </a:lnTo>
                  <a:lnTo>
                    <a:pt x="316" y="644"/>
                  </a:lnTo>
                  <a:lnTo>
                    <a:pt x="284" y="627"/>
                  </a:lnTo>
                  <a:lnTo>
                    <a:pt x="245" y="610"/>
                  </a:lnTo>
                  <a:lnTo>
                    <a:pt x="212" y="597"/>
                  </a:lnTo>
                  <a:lnTo>
                    <a:pt x="180" y="582"/>
                  </a:lnTo>
                  <a:lnTo>
                    <a:pt x="148" y="566"/>
                  </a:lnTo>
                  <a:lnTo>
                    <a:pt x="120" y="550"/>
                  </a:lnTo>
                  <a:lnTo>
                    <a:pt x="93" y="532"/>
                  </a:lnTo>
                  <a:lnTo>
                    <a:pt x="69" y="510"/>
                  </a:lnTo>
                  <a:lnTo>
                    <a:pt x="48" y="487"/>
                  </a:lnTo>
                  <a:lnTo>
                    <a:pt x="31" y="460"/>
                  </a:lnTo>
                  <a:lnTo>
                    <a:pt x="19" y="431"/>
                  </a:lnTo>
                  <a:lnTo>
                    <a:pt x="11" y="399"/>
                  </a:lnTo>
                  <a:lnTo>
                    <a:pt x="8" y="364"/>
                  </a:lnTo>
                  <a:lnTo>
                    <a:pt x="11" y="328"/>
                  </a:lnTo>
                  <a:lnTo>
                    <a:pt x="19" y="294"/>
                  </a:lnTo>
                  <a:lnTo>
                    <a:pt x="33" y="263"/>
                  </a:lnTo>
                  <a:lnTo>
                    <a:pt x="51" y="234"/>
                  </a:lnTo>
                  <a:lnTo>
                    <a:pt x="72" y="207"/>
                  </a:lnTo>
                  <a:lnTo>
                    <a:pt x="99" y="184"/>
                  </a:lnTo>
                  <a:lnTo>
                    <a:pt x="130" y="165"/>
                  </a:lnTo>
                  <a:lnTo>
                    <a:pt x="164" y="149"/>
                  </a:lnTo>
                  <a:lnTo>
                    <a:pt x="203" y="137"/>
                  </a:lnTo>
                  <a:lnTo>
                    <a:pt x="204" y="137"/>
                  </a:lnTo>
                  <a:lnTo>
                    <a:pt x="206" y="136"/>
                  </a:lnTo>
                  <a:lnTo>
                    <a:pt x="209" y="135"/>
                  </a:lnTo>
                  <a:lnTo>
                    <a:pt x="210" y="132"/>
                  </a:lnTo>
                  <a:lnTo>
                    <a:pt x="212" y="130"/>
                  </a:lnTo>
                  <a:lnTo>
                    <a:pt x="212" y="128"/>
                  </a:lnTo>
                  <a:lnTo>
                    <a:pt x="212" y="43"/>
                  </a:lnTo>
                  <a:lnTo>
                    <a:pt x="216" y="26"/>
                  </a:lnTo>
                  <a:lnTo>
                    <a:pt x="226" y="12"/>
                  </a:lnTo>
                  <a:lnTo>
                    <a:pt x="240" y="3"/>
                  </a:lnTo>
                  <a:lnTo>
                    <a:pt x="25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a:latin typeface="Arial" panose="020B0604020202020204" pitchFamily="34" charset="0"/>
                <a:cs typeface="Arial" panose="020B0604020202020204" pitchFamily="34" charset="0"/>
              </a:endParaRPr>
            </a:p>
          </p:txBody>
        </p:sp>
        <p:sp>
          <p:nvSpPr>
            <p:cNvPr id="42" name="Freeform 42">
              <a:extLst>
                <a:ext uri="{FF2B5EF4-FFF2-40B4-BE49-F238E27FC236}">
                  <a16:creationId xmlns:a16="http://schemas.microsoft.com/office/drawing/2014/main" id="{E952864D-5772-AC29-A4B3-9AC4462AC4A8}"/>
                </a:ext>
              </a:extLst>
            </p:cNvPr>
            <p:cNvSpPr>
              <a:spLocks noEditPoints="1"/>
            </p:cNvSpPr>
            <p:nvPr/>
          </p:nvSpPr>
          <p:spPr bwMode="auto">
            <a:xfrm>
              <a:off x="7783149" y="5421673"/>
              <a:ext cx="1114425" cy="1114425"/>
            </a:xfrm>
            <a:custGeom>
              <a:avLst/>
              <a:gdLst>
                <a:gd name="T0" fmla="*/ 900 w 2106"/>
                <a:gd name="T1" fmla="*/ 259 h 2105"/>
                <a:gd name="T2" fmla="*/ 688 w 2106"/>
                <a:gd name="T3" fmla="*/ 332 h 2105"/>
                <a:gd name="T4" fmla="*/ 507 w 2106"/>
                <a:gd name="T5" fmla="*/ 456 h 2105"/>
                <a:gd name="T6" fmla="*/ 367 w 2106"/>
                <a:gd name="T7" fmla="*/ 624 h 2105"/>
                <a:gd name="T8" fmla="*/ 277 w 2106"/>
                <a:gd name="T9" fmla="*/ 825 h 2105"/>
                <a:gd name="T10" fmla="*/ 244 w 2106"/>
                <a:gd name="T11" fmla="*/ 1053 h 2105"/>
                <a:gd name="T12" fmla="*/ 277 w 2106"/>
                <a:gd name="T13" fmla="*/ 1280 h 2105"/>
                <a:gd name="T14" fmla="*/ 367 w 2106"/>
                <a:gd name="T15" fmla="*/ 1481 h 2105"/>
                <a:gd name="T16" fmla="*/ 507 w 2106"/>
                <a:gd name="T17" fmla="*/ 1649 h 2105"/>
                <a:gd name="T18" fmla="*/ 688 w 2106"/>
                <a:gd name="T19" fmla="*/ 1774 h 2105"/>
                <a:gd name="T20" fmla="*/ 900 w 2106"/>
                <a:gd name="T21" fmla="*/ 1845 h 2105"/>
                <a:gd name="T22" fmla="*/ 1131 w 2106"/>
                <a:gd name="T23" fmla="*/ 1856 h 2105"/>
                <a:gd name="T24" fmla="*/ 1351 w 2106"/>
                <a:gd name="T25" fmla="*/ 1804 h 2105"/>
                <a:gd name="T26" fmla="*/ 1542 w 2106"/>
                <a:gd name="T27" fmla="*/ 1696 h 2105"/>
                <a:gd name="T28" fmla="*/ 1696 w 2106"/>
                <a:gd name="T29" fmla="*/ 1541 h 2105"/>
                <a:gd name="T30" fmla="*/ 1805 w 2106"/>
                <a:gd name="T31" fmla="*/ 1350 h 2105"/>
                <a:gd name="T32" fmla="*/ 1858 w 2106"/>
                <a:gd name="T33" fmla="*/ 1130 h 2105"/>
                <a:gd name="T34" fmla="*/ 1847 w 2106"/>
                <a:gd name="T35" fmla="*/ 899 h 2105"/>
                <a:gd name="T36" fmla="*/ 1775 w 2106"/>
                <a:gd name="T37" fmla="*/ 688 h 2105"/>
                <a:gd name="T38" fmla="*/ 1650 w 2106"/>
                <a:gd name="T39" fmla="*/ 508 h 2105"/>
                <a:gd name="T40" fmla="*/ 1483 w 2106"/>
                <a:gd name="T41" fmla="*/ 368 h 2105"/>
                <a:gd name="T42" fmla="*/ 1280 w 2106"/>
                <a:gd name="T43" fmla="*/ 276 h 2105"/>
                <a:gd name="T44" fmla="*/ 1053 w 2106"/>
                <a:gd name="T45" fmla="*/ 245 h 2105"/>
                <a:gd name="T46" fmla="*/ 1223 w 2106"/>
                <a:gd name="T47" fmla="*/ 15 h 2105"/>
                <a:gd name="T48" fmla="*/ 1462 w 2106"/>
                <a:gd name="T49" fmla="*/ 83 h 2105"/>
                <a:gd name="T50" fmla="*/ 1675 w 2106"/>
                <a:gd name="T51" fmla="*/ 204 h 2105"/>
                <a:gd name="T52" fmla="*/ 1852 w 2106"/>
                <a:gd name="T53" fmla="*/ 368 h 2105"/>
                <a:gd name="T54" fmla="*/ 1988 w 2106"/>
                <a:gd name="T55" fmla="*/ 569 h 2105"/>
                <a:gd name="T56" fmla="*/ 2075 w 2106"/>
                <a:gd name="T57" fmla="*/ 800 h 2105"/>
                <a:gd name="T58" fmla="*/ 2106 w 2106"/>
                <a:gd name="T59" fmla="*/ 1053 h 2105"/>
                <a:gd name="T60" fmla="*/ 2075 w 2106"/>
                <a:gd name="T61" fmla="*/ 1305 h 2105"/>
                <a:gd name="T62" fmla="*/ 1988 w 2106"/>
                <a:gd name="T63" fmla="*/ 1535 h 2105"/>
                <a:gd name="T64" fmla="*/ 1852 w 2106"/>
                <a:gd name="T65" fmla="*/ 1737 h 2105"/>
                <a:gd name="T66" fmla="*/ 1675 w 2106"/>
                <a:gd name="T67" fmla="*/ 1901 h 2105"/>
                <a:gd name="T68" fmla="*/ 1462 w 2106"/>
                <a:gd name="T69" fmla="*/ 2021 h 2105"/>
                <a:gd name="T70" fmla="*/ 1223 w 2106"/>
                <a:gd name="T71" fmla="*/ 2090 h 2105"/>
                <a:gd name="T72" fmla="*/ 966 w 2106"/>
                <a:gd name="T73" fmla="*/ 2101 h 2105"/>
                <a:gd name="T74" fmla="*/ 720 w 2106"/>
                <a:gd name="T75" fmla="*/ 2050 h 2105"/>
                <a:gd name="T76" fmla="*/ 499 w 2106"/>
                <a:gd name="T77" fmla="*/ 1947 h 2105"/>
                <a:gd name="T78" fmla="*/ 308 w 2106"/>
                <a:gd name="T79" fmla="*/ 1796 h 2105"/>
                <a:gd name="T80" fmla="*/ 158 w 2106"/>
                <a:gd name="T81" fmla="*/ 1607 h 2105"/>
                <a:gd name="T82" fmla="*/ 53 w 2106"/>
                <a:gd name="T83" fmla="*/ 1385 h 2105"/>
                <a:gd name="T84" fmla="*/ 4 w 2106"/>
                <a:gd name="T85" fmla="*/ 1139 h 2105"/>
                <a:gd name="T86" fmla="*/ 13 w 2106"/>
                <a:gd name="T87" fmla="*/ 882 h 2105"/>
                <a:gd name="T88" fmla="*/ 82 w 2106"/>
                <a:gd name="T89" fmla="*/ 643 h 2105"/>
                <a:gd name="T90" fmla="*/ 203 w 2106"/>
                <a:gd name="T91" fmla="*/ 431 h 2105"/>
                <a:gd name="T92" fmla="*/ 367 w 2106"/>
                <a:gd name="T93" fmla="*/ 253 h 2105"/>
                <a:gd name="T94" fmla="*/ 569 w 2106"/>
                <a:gd name="T95" fmla="*/ 118 h 2105"/>
                <a:gd name="T96" fmla="*/ 799 w 2106"/>
                <a:gd name="T97" fmla="*/ 32 h 2105"/>
                <a:gd name="T98" fmla="*/ 1053 w 2106"/>
                <a:gd name="T99" fmla="*/ 0 h 2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06" h="2105">
                  <a:moveTo>
                    <a:pt x="1053" y="245"/>
                  </a:moveTo>
                  <a:lnTo>
                    <a:pt x="974" y="249"/>
                  </a:lnTo>
                  <a:lnTo>
                    <a:pt x="900" y="259"/>
                  </a:lnTo>
                  <a:lnTo>
                    <a:pt x="826" y="276"/>
                  </a:lnTo>
                  <a:lnTo>
                    <a:pt x="755" y="301"/>
                  </a:lnTo>
                  <a:lnTo>
                    <a:pt x="688" y="332"/>
                  </a:lnTo>
                  <a:lnTo>
                    <a:pt x="623" y="368"/>
                  </a:lnTo>
                  <a:lnTo>
                    <a:pt x="564" y="409"/>
                  </a:lnTo>
                  <a:lnTo>
                    <a:pt x="507" y="456"/>
                  </a:lnTo>
                  <a:lnTo>
                    <a:pt x="455" y="508"/>
                  </a:lnTo>
                  <a:lnTo>
                    <a:pt x="409" y="563"/>
                  </a:lnTo>
                  <a:lnTo>
                    <a:pt x="367" y="624"/>
                  </a:lnTo>
                  <a:lnTo>
                    <a:pt x="331" y="688"/>
                  </a:lnTo>
                  <a:lnTo>
                    <a:pt x="301" y="755"/>
                  </a:lnTo>
                  <a:lnTo>
                    <a:pt x="277" y="825"/>
                  </a:lnTo>
                  <a:lnTo>
                    <a:pt x="258" y="899"/>
                  </a:lnTo>
                  <a:lnTo>
                    <a:pt x="248" y="975"/>
                  </a:lnTo>
                  <a:lnTo>
                    <a:pt x="244" y="1053"/>
                  </a:lnTo>
                  <a:lnTo>
                    <a:pt x="248" y="1130"/>
                  </a:lnTo>
                  <a:lnTo>
                    <a:pt x="258" y="1206"/>
                  </a:lnTo>
                  <a:lnTo>
                    <a:pt x="277" y="1280"/>
                  </a:lnTo>
                  <a:lnTo>
                    <a:pt x="301" y="1350"/>
                  </a:lnTo>
                  <a:lnTo>
                    <a:pt x="331" y="1417"/>
                  </a:lnTo>
                  <a:lnTo>
                    <a:pt x="367" y="1481"/>
                  </a:lnTo>
                  <a:lnTo>
                    <a:pt x="409" y="1541"/>
                  </a:lnTo>
                  <a:lnTo>
                    <a:pt x="455" y="1597"/>
                  </a:lnTo>
                  <a:lnTo>
                    <a:pt x="507" y="1649"/>
                  </a:lnTo>
                  <a:lnTo>
                    <a:pt x="564" y="1696"/>
                  </a:lnTo>
                  <a:lnTo>
                    <a:pt x="623" y="1738"/>
                  </a:lnTo>
                  <a:lnTo>
                    <a:pt x="688" y="1774"/>
                  </a:lnTo>
                  <a:lnTo>
                    <a:pt x="755" y="1804"/>
                  </a:lnTo>
                  <a:lnTo>
                    <a:pt x="826" y="1829"/>
                  </a:lnTo>
                  <a:lnTo>
                    <a:pt x="900" y="1845"/>
                  </a:lnTo>
                  <a:lnTo>
                    <a:pt x="974" y="1856"/>
                  </a:lnTo>
                  <a:lnTo>
                    <a:pt x="1053" y="1861"/>
                  </a:lnTo>
                  <a:lnTo>
                    <a:pt x="1131" y="1856"/>
                  </a:lnTo>
                  <a:lnTo>
                    <a:pt x="1206" y="1845"/>
                  </a:lnTo>
                  <a:lnTo>
                    <a:pt x="1280" y="1829"/>
                  </a:lnTo>
                  <a:lnTo>
                    <a:pt x="1351" y="1804"/>
                  </a:lnTo>
                  <a:lnTo>
                    <a:pt x="1417" y="1774"/>
                  </a:lnTo>
                  <a:lnTo>
                    <a:pt x="1483" y="1738"/>
                  </a:lnTo>
                  <a:lnTo>
                    <a:pt x="1542" y="1696"/>
                  </a:lnTo>
                  <a:lnTo>
                    <a:pt x="1599" y="1649"/>
                  </a:lnTo>
                  <a:lnTo>
                    <a:pt x="1650" y="1597"/>
                  </a:lnTo>
                  <a:lnTo>
                    <a:pt x="1696" y="1541"/>
                  </a:lnTo>
                  <a:lnTo>
                    <a:pt x="1739" y="1481"/>
                  </a:lnTo>
                  <a:lnTo>
                    <a:pt x="1775" y="1417"/>
                  </a:lnTo>
                  <a:lnTo>
                    <a:pt x="1805" y="1350"/>
                  </a:lnTo>
                  <a:lnTo>
                    <a:pt x="1829" y="1280"/>
                  </a:lnTo>
                  <a:lnTo>
                    <a:pt x="1847" y="1206"/>
                  </a:lnTo>
                  <a:lnTo>
                    <a:pt x="1858" y="1130"/>
                  </a:lnTo>
                  <a:lnTo>
                    <a:pt x="1862" y="1053"/>
                  </a:lnTo>
                  <a:lnTo>
                    <a:pt x="1858" y="975"/>
                  </a:lnTo>
                  <a:lnTo>
                    <a:pt x="1847" y="899"/>
                  </a:lnTo>
                  <a:lnTo>
                    <a:pt x="1829" y="825"/>
                  </a:lnTo>
                  <a:lnTo>
                    <a:pt x="1805" y="755"/>
                  </a:lnTo>
                  <a:lnTo>
                    <a:pt x="1775" y="688"/>
                  </a:lnTo>
                  <a:lnTo>
                    <a:pt x="1739" y="624"/>
                  </a:lnTo>
                  <a:lnTo>
                    <a:pt x="1696" y="563"/>
                  </a:lnTo>
                  <a:lnTo>
                    <a:pt x="1650" y="508"/>
                  </a:lnTo>
                  <a:lnTo>
                    <a:pt x="1599" y="456"/>
                  </a:lnTo>
                  <a:lnTo>
                    <a:pt x="1542" y="409"/>
                  </a:lnTo>
                  <a:lnTo>
                    <a:pt x="1483" y="368"/>
                  </a:lnTo>
                  <a:lnTo>
                    <a:pt x="1417" y="332"/>
                  </a:lnTo>
                  <a:lnTo>
                    <a:pt x="1351" y="301"/>
                  </a:lnTo>
                  <a:lnTo>
                    <a:pt x="1280" y="276"/>
                  </a:lnTo>
                  <a:lnTo>
                    <a:pt x="1206" y="259"/>
                  </a:lnTo>
                  <a:lnTo>
                    <a:pt x="1131" y="249"/>
                  </a:lnTo>
                  <a:lnTo>
                    <a:pt x="1053" y="245"/>
                  </a:lnTo>
                  <a:close/>
                  <a:moveTo>
                    <a:pt x="1053" y="0"/>
                  </a:moveTo>
                  <a:lnTo>
                    <a:pt x="1140" y="4"/>
                  </a:lnTo>
                  <a:lnTo>
                    <a:pt x="1223" y="15"/>
                  </a:lnTo>
                  <a:lnTo>
                    <a:pt x="1306" y="32"/>
                  </a:lnTo>
                  <a:lnTo>
                    <a:pt x="1386" y="54"/>
                  </a:lnTo>
                  <a:lnTo>
                    <a:pt x="1462" y="83"/>
                  </a:lnTo>
                  <a:lnTo>
                    <a:pt x="1537" y="118"/>
                  </a:lnTo>
                  <a:lnTo>
                    <a:pt x="1607" y="158"/>
                  </a:lnTo>
                  <a:lnTo>
                    <a:pt x="1675" y="204"/>
                  </a:lnTo>
                  <a:lnTo>
                    <a:pt x="1739" y="253"/>
                  </a:lnTo>
                  <a:lnTo>
                    <a:pt x="1798" y="309"/>
                  </a:lnTo>
                  <a:lnTo>
                    <a:pt x="1852" y="368"/>
                  </a:lnTo>
                  <a:lnTo>
                    <a:pt x="1903" y="431"/>
                  </a:lnTo>
                  <a:lnTo>
                    <a:pt x="1947" y="498"/>
                  </a:lnTo>
                  <a:lnTo>
                    <a:pt x="1988" y="569"/>
                  </a:lnTo>
                  <a:lnTo>
                    <a:pt x="2023" y="643"/>
                  </a:lnTo>
                  <a:lnTo>
                    <a:pt x="2052" y="720"/>
                  </a:lnTo>
                  <a:lnTo>
                    <a:pt x="2075" y="800"/>
                  </a:lnTo>
                  <a:lnTo>
                    <a:pt x="2092" y="882"/>
                  </a:lnTo>
                  <a:lnTo>
                    <a:pt x="2102" y="966"/>
                  </a:lnTo>
                  <a:lnTo>
                    <a:pt x="2106" y="1053"/>
                  </a:lnTo>
                  <a:lnTo>
                    <a:pt x="2102" y="1139"/>
                  </a:lnTo>
                  <a:lnTo>
                    <a:pt x="2092" y="1223"/>
                  </a:lnTo>
                  <a:lnTo>
                    <a:pt x="2075" y="1305"/>
                  </a:lnTo>
                  <a:lnTo>
                    <a:pt x="2052" y="1385"/>
                  </a:lnTo>
                  <a:lnTo>
                    <a:pt x="2023" y="1462"/>
                  </a:lnTo>
                  <a:lnTo>
                    <a:pt x="1988" y="1535"/>
                  </a:lnTo>
                  <a:lnTo>
                    <a:pt x="1947" y="1607"/>
                  </a:lnTo>
                  <a:lnTo>
                    <a:pt x="1903" y="1674"/>
                  </a:lnTo>
                  <a:lnTo>
                    <a:pt x="1852" y="1737"/>
                  </a:lnTo>
                  <a:lnTo>
                    <a:pt x="1798" y="1796"/>
                  </a:lnTo>
                  <a:lnTo>
                    <a:pt x="1739" y="1851"/>
                  </a:lnTo>
                  <a:lnTo>
                    <a:pt x="1675" y="1901"/>
                  </a:lnTo>
                  <a:lnTo>
                    <a:pt x="1607" y="1947"/>
                  </a:lnTo>
                  <a:lnTo>
                    <a:pt x="1537" y="1987"/>
                  </a:lnTo>
                  <a:lnTo>
                    <a:pt x="1462" y="2021"/>
                  </a:lnTo>
                  <a:lnTo>
                    <a:pt x="1386" y="2050"/>
                  </a:lnTo>
                  <a:lnTo>
                    <a:pt x="1306" y="2073"/>
                  </a:lnTo>
                  <a:lnTo>
                    <a:pt x="1223" y="2090"/>
                  </a:lnTo>
                  <a:lnTo>
                    <a:pt x="1140" y="2101"/>
                  </a:lnTo>
                  <a:lnTo>
                    <a:pt x="1053" y="2105"/>
                  </a:lnTo>
                  <a:lnTo>
                    <a:pt x="966" y="2101"/>
                  </a:lnTo>
                  <a:lnTo>
                    <a:pt x="883" y="2090"/>
                  </a:lnTo>
                  <a:lnTo>
                    <a:pt x="799" y="2073"/>
                  </a:lnTo>
                  <a:lnTo>
                    <a:pt x="720" y="2050"/>
                  </a:lnTo>
                  <a:lnTo>
                    <a:pt x="644" y="2021"/>
                  </a:lnTo>
                  <a:lnTo>
                    <a:pt x="569" y="1987"/>
                  </a:lnTo>
                  <a:lnTo>
                    <a:pt x="499" y="1947"/>
                  </a:lnTo>
                  <a:lnTo>
                    <a:pt x="431" y="1901"/>
                  </a:lnTo>
                  <a:lnTo>
                    <a:pt x="367" y="1851"/>
                  </a:lnTo>
                  <a:lnTo>
                    <a:pt x="308" y="1796"/>
                  </a:lnTo>
                  <a:lnTo>
                    <a:pt x="254" y="1737"/>
                  </a:lnTo>
                  <a:lnTo>
                    <a:pt x="203" y="1674"/>
                  </a:lnTo>
                  <a:lnTo>
                    <a:pt x="158" y="1607"/>
                  </a:lnTo>
                  <a:lnTo>
                    <a:pt x="117" y="1535"/>
                  </a:lnTo>
                  <a:lnTo>
                    <a:pt x="82" y="1462"/>
                  </a:lnTo>
                  <a:lnTo>
                    <a:pt x="53" y="1385"/>
                  </a:lnTo>
                  <a:lnTo>
                    <a:pt x="30" y="1305"/>
                  </a:lnTo>
                  <a:lnTo>
                    <a:pt x="13" y="1223"/>
                  </a:lnTo>
                  <a:lnTo>
                    <a:pt x="4" y="1139"/>
                  </a:lnTo>
                  <a:lnTo>
                    <a:pt x="0" y="1053"/>
                  </a:lnTo>
                  <a:lnTo>
                    <a:pt x="4" y="966"/>
                  </a:lnTo>
                  <a:lnTo>
                    <a:pt x="13" y="882"/>
                  </a:lnTo>
                  <a:lnTo>
                    <a:pt x="30" y="800"/>
                  </a:lnTo>
                  <a:lnTo>
                    <a:pt x="53" y="720"/>
                  </a:lnTo>
                  <a:lnTo>
                    <a:pt x="82" y="643"/>
                  </a:lnTo>
                  <a:lnTo>
                    <a:pt x="117" y="569"/>
                  </a:lnTo>
                  <a:lnTo>
                    <a:pt x="158" y="498"/>
                  </a:lnTo>
                  <a:lnTo>
                    <a:pt x="203" y="431"/>
                  </a:lnTo>
                  <a:lnTo>
                    <a:pt x="254" y="368"/>
                  </a:lnTo>
                  <a:lnTo>
                    <a:pt x="308" y="309"/>
                  </a:lnTo>
                  <a:lnTo>
                    <a:pt x="367" y="253"/>
                  </a:lnTo>
                  <a:lnTo>
                    <a:pt x="431" y="204"/>
                  </a:lnTo>
                  <a:lnTo>
                    <a:pt x="499" y="158"/>
                  </a:lnTo>
                  <a:lnTo>
                    <a:pt x="569" y="118"/>
                  </a:lnTo>
                  <a:lnTo>
                    <a:pt x="644" y="83"/>
                  </a:lnTo>
                  <a:lnTo>
                    <a:pt x="720" y="54"/>
                  </a:lnTo>
                  <a:lnTo>
                    <a:pt x="799" y="32"/>
                  </a:lnTo>
                  <a:lnTo>
                    <a:pt x="883" y="15"/>
                  </a:lnTo>
                  <a:lnTo>
                    <a:pt x="966" y="4"/>
                  </a:lnTo>
                  <a:lnTo>
                    <a:pt x="10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a:latin typeface="Arial" panose="020B0604020202020204" pitchFamily="34" charset="0"/>
                <a:cs typeface="Arial" panose="020B0604020202020204" pitchFamily="34" charset="0"/>
              </a:endParaRPr>
            </a:p>
          </p:txBody>
        </p:sp>
        <p:sp>
          <p:nvSpPr>
            <p:cNvPr id="43" name="Freeform 43">
              <a:extLst>
                <a:ext uri="{FF2B5EF4-FFF2-40B4-BE49-F238E27FC236}">
                  <a16:creationId xmlns:a16="http://schemas.microsoft.com/office/drawing/2014/main" id="{98879022-C126-8416-4654-7B4E82677023}"/>
                </a:ext>
              </a:extLst>
            </p:cNvPr>
            <p:cNvSpPr>
              <a:spLocks/>
            </p:cNvSpPr>
            <p:nvPr/>
          </p:nvSpPr>
          <p:spPr bwMode="auto">
            <a:xfrm>
              <a:off x="7370399" y="6588485"/>
              <a:ext cx="1525588" cy="671512"/>
            </a:xfrm>
            <a:custGeom>
              <a:avLst/>
              <a:gdLst>
                <a:gd name="T0" fmla="*/ 912 w 2885"/>
                <a:gd name="T1" fmla="*/ 15 h 1269"/>
                <a:gd name="T2" fmla="*/ 1133 w 2885"/>
                <a:gd name="T3" fmla="*/ 65 h 1269"/>
                <a:gd name="T4" fmla="*/ 1371 w 2885"/>
                <a:gd name="T5" fmla="*/ 131 h 1269"/>
                <a:gd name="T6" fmla="*/ 1592 w 2885"/>
                <a:gd name="T7" fmla="*/ 201 h 1269"/>
                <a:gd name="T8" fmla="*/ 1762 w 2885"/>
                <a:gd name="T9" fmla="*/ 255 h 1269"/>
                <a:gd name="T10" fmla="*/ 1857 w 2885"/>
                <a:gd name="T11" fmla="*/ 283 h 1269"/>
                <a:gd name="T12" fmla="*/ 1915 w 2885"/>
                <a:gd name="T13" fmla="*/ 341 h 1269"/>
                <a:gd name="T14" fmla="*/ 1922 w 2885"/>
                <a:gd name="T15" fmla="*/ 426 h 1269"/>
                <a:gd name="T16" fmla="*/ 1865 w 2885"/>
                <a:gd name="T17" fmla="*/ 510 h 1269"/>
                <a:gd name="T18" fmla="*/ 1731 w 2885"/>
                <a:gd name="T19" fmla="*/ 562 h 1269"/>
                <a:gd name="T20" fmla="*/ 1555 w 2885"/>
                <a:gd name="T21" fmla="*/ 571 h 1269"/>
                <a:gd name="T22" fmla="*/ 1372 w 2885"/>
                <a:gd name="T23" fmla="*/ 553 h 1269"/>
                <a:gd name="T24" fmla="*/ 1209 w 2885"/>
                <a:gd name="T25" fmla="*/ 526 h 1269"/>
                <a:gd name="T26" fmla="*/ 1092 w 2885"/>
                <a:gd name="T27" fmla="*/ 505 h 1269"/>
                <a:gd name="T28" fmla="*/ 1048 w 2885"/>
                <a:gd name="T29" fmla="*/ 512 h 1269"/>
                <a:gd name="T30" fmla="*/ 1109 w 2885"/>
                <a:gd name="T31" fmla="*/ 586 h 1269"/>
                <a:gd name="T32" fmla="*/ 1265 w 2885"/>
                <a:gd name="T33" fmla="*/ 647 h 1269"/>
                <a:gd name="T34" fmla="*/ 1473 w 2885"/>
                <a:gd name="T35" fmla="*/ 688 h 1269"/>
                <a:gd name="T36" fmla="*/ 1690 w 2885"/>
                <a:gd name="T37" fmla="*/ 704 h 1269"/>
                <a:gd name="T38" fmla="*/ 1950 w 2885"/>
                <a:gd name="T39" fmla="*/ 674 h 1269"/>
                <a:gd name="T40" fmla="*/ 2391 w 2885"/>
                <a:gd name="T41" fmla="*/ 541 h 1269"/>
                <a:gd name="T42" fmla="*/ 2706 w 2885"/>
                <a:gd name="T43" fmla="*/ 394 h 1269"/>
                <a:gd name="T44" fmla="*/ 2820 w 2885"/>
                <a:gd name="T45" fmla="*/ 404 h 1269"/>
                <a:gd name="T46" fmla="*/ 2882 w 2885"/>
                <a:gd name="T47" fmla="*/ 493 h 1269"/>
                <a:gd name="T48" fmla="*/ 2854 w 2885"/>
                <a:gd name="T49" fmla="*/ 628 h 1269"/>
                <a:gd name="T50" fmla="*/ 2749 w 2885"/>
                <a:gd name="T51" fmla="*/ 740 h 1269"/>
                <a:gd name="T52" fmla="*/ 2604 w 2885"/>
                <a:gd name="T53" fmla="*/ 840 h 1269"/>
                <a:gd name="T54" fmla="*/ 2408 w 2885"/>
                <a:gd name="T55" fmla="*/ 962 h 1269"/>
                <a:gd name="T56" fmla="*/ 2191 w 2885"/>
                <a:gd name="T57" fmla="*/ 1084 h 1269"/>
                <a:gd name="T58" fmla="*/ 1983 w 2885"/>
                <a:gd name="T59" fmla="*/ 1188 h 1269"/>
                <a:gd name="T60" fmla="*/ 1816 w 2885"/>
                <a:gd name="T61" fmla="*/ 1255 h 1269"/>
                <a:gd name="T62" fmla="*/ 1698 w 2885"/>
                <a:gd name="T63" fmla="*/ 1269 h 1269"/>
                <a:gd name="T64" fmla="*/ 1504 w 2885"/>
                <a:gd name="T65" fmla="*/ 1252 h 1269"/>
                <a:gd name="T66" fmla="*/ 1249 w 2885"/>
                <a:gd name="T67" fmla="*/ 1218 h 1269"/>
                <a:gd name="T68" fmla="*/ 968 w 2885"/>
                <a:gd name="T69" fmla="*/ 1174 h 1269"/>
                <a:gd name="T70" fmla="*/ 698 w 2885"/>
                <a:gd name="T71" fmla="*/ 1129 h 1269"/>
                <a:gd name="T72" fmla="*/ 474 w 2885"/>
                <a:gd name="T73" fmla="*/ 1088 h 1269"/>
                <a:gd name="T74" fmla="*/ 333 w 2885"/>
                <a:gd name="T75" fmla="*/ 1061 h 1269"/>
                <a:gd name="T76" fmla="*/ 216 w 2885"/>
                <a:gd name="T77" fmla="*/ 1065 h 1269"/>
                <a:gd name="T78" fmla="*/ 94 w 2885"/>
                <a:gd name="T79" fmla="*/ 1135 h 1269"/>
                <a:gd name="T80" fmla="*/ 30 w 2885"/>
                <a:gd name="T81" fmla="*/ 1174 h 1269"/>
                <a:gd name="T82" fmla="*/ 6 w 2885"/>
                <a:gd name="T83" fmla="*/ 1153 h 1269"/>
                <a:gd name="T84" fmla="*/ 0 w 2885"/>
                <a:gd name="T85" fmla="*/ 1130 h 1269"/>
                <a:gd name="T86" fmla="*/ 19 w 2885"/>
                <a:gd name="T87" fmla="*/ 837 h 1269"/>
                <a:gd name="T88" fmla="*/ 41 w 2885"/>
                <a:gd name="T89" fmla="*/ 497 h 1269"/>
                <a:gd name="T90" fmla="*/ 60 w 2885"/>
                <a:gd name="T91" fmla="*/ 193 h 1269"/>
                <a:gd name="T92" fmla="*/ 81 w 2885"/>
                <a:gd name="T93" fmla="*/ 93 h 1269"/>
                <a:gd name="T94" fmla="*/ 137 w 2885"/>
                <a:gd name="T95" fmla="*/ 76 h 1269"/>
                <a:gd name="T96" fmla="*/ 290 w 2885"/>
                <a:gd name="T97" fmla="*/ 52 h 1269"/>
                <a:gd name="T98" fmla="*/ 504 w 2885"/>
                <a:gd name="T99" fmla="*/ 22 h 1269"/>
                <a:gd name="T100" fmla="*/ 704 w 2885"/>
                <a:gd name="T101" fmla="*/ 2 h 1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85" h="1269">
                  <a:moveTo>
                    <a:pt x="778" y="0"/>
                  </a:moveTo>
                  <a:lnTo>
                    <a:pt x="820" y="2"/>
                  </a:lnTo>
                  <a:lnTo>
                    <a:pt x="864" y="8"/>
                  </a:lnTo>
                  <a:lnTo>
                    <a:pt x="912" y="15"/>
                  </a:lnTo>
                  <a:lnTo>
                    <a:pt x="964" y="25"/>
                  </a:lnTo>
                  <a:lnTo>
                    <a:pt x="1019" y="37"/>
                  </a:lnTo>
                  <a:lnTo>
                    <a:pt x="1075" y="50"/>
                  </a:lnTo>
                  <a:lnTo>
                    <a:pt x="1133" y="65"/>
                  </a:lnTo>
                  <a:lnTo>
                    <a:pt x="1193" y="81"/>
                  </a:lnTo>
                  <a:lnTo>
                    <a:pt x="1253" y="97"/>
                  </a:lnTo>
                  <a:lnTo>
                    <a:pt x="1312" y="114"/>
                  </a:lnTo>
                  <a:lnTo>
                    <a:pt x="1371" y="131"/>
                  </a:lnTo>
                  <a:lnTo>
                    <a:pt x="1429" y="149"/>
                  </a:lnTo>
                  <a:lnTo>
                    <a:pt x="1486" y="167"/>
                  </a:lnTo>
                  <a:lnTo>
                    <a:pt x="1540" y="184"/>
                  </a:lnTo>
                  <a:lnTo>
                    <a:pt x="1592" y="201"/>
                  </a:lnTo>
                  <a:lnTo>
                    <a:pt x="1640" y="217"/>
                  </a:lnTo>
                  <a:lnTo>
                    <a:pt x="1685" y="231"/>
                  </a:lnTo>
                  <a:lnTo>
                    <a:pt x="1726" y="243"/>
                  </a:lnTo>
                  <a:lnTo>
                    <a:pt x="1762" y="255"/>
                  </a:lnTo>
                  <a:lnTo>
                    <a:pt x="1793" y="264"/>
                  </a:lnTo>
                  <a:lnTo>
                    <a:pt x="1818" y="271"/>
                  </a:lnTo>
                  <a:lnTo>
                    <a:pt x="1837" y="276"/>
                  </a:lnTo>
                  <a:lnTo>
                    <a:pt x="1857" y="283"/>
                  </a:lnTo>
                  <a:lnTo>
                    <a:pt x="1875" y="294"/>
                  </a:lnTo>
                  <a:lnTo>
                    <a:pt x="1890" y="307"/>
                  </a:lnTo>
                  <a:lnTo>
                    <a:pt x="1904" y="323"/>
                  </a:lnTo>
                  <a:lnTo>
                    <a:pt x="1915" y="341"/>
                  </a:lnTo>
                  <a:lnTo>
                    <a:pt x="1921" y="360"/>
                  </a:lnTo>
                  <a:lnTo>
                    <a:pt x="1925" y="382"/>
                  </a:lnTo>
                  <a:lnTo>
                    <a:pt x="1925" y="404"/>
                  </a:lnTo>
                  <a:lnTo>
                    <a:pt x="1922" y="426"/>
                  </a:lnTo>
                  <a:lnTo>
                    <a:pt x="1913" y="448"/>
                  </a:lnTo>
                  <a:lnTo>
                    <a:pt x="1902" y="470"/>
                  </a:lnTo>
                  <a:lnTo>
                    <a:pt x="1886" y="491"/>
                  </a:lnTo>
                  <a:lnTo>
                    <a:pt x="1865" y="510"/>
                  </a:lnTo>
                  <a:lnTo>
                    <a:pt x="1838" y="527"/>
                  </a:lnTo>
                  <a:lnTo>
                    <a:pt x="1807" y="541"/>
                  </a:lnTo>
                  <a:lnTo>
                    <a:pt x="1771" y="553"/>
                  </a:lnTo>
                  <a:lnTo>
                    <a:pt x="1731" y="562"/>
                  </a:lnTo>
                  <a:lnTo>
                    <a:pt x="1689" y="568"/>
                  </a:lnTo>
                  <a:lnTo>
                    <a:pt x="1645" y="571"/>
                  </a:lnTo>
                  <a:lnTo>
                    <a:pt x="1601" y="573"/>
                  </a:lnTo>
                  <a:lnTo>
                    <a:pt x="1555" y="571"/>
                  </a:lnTo>
                  <a:lnTo>
                    <a:pt x="1509" y="569"/>
                  </a:lnTo>
                  <a:lnTo>
                    <a:pt x="1462" y="565"/>
                  </a:lnTo>
                  <a:lnTo>
                    <a:pt x="1417" y="559"/>
                  </a:lnTo>
                  <a:lnTo>
                    <a:pt x="1372" y="553"/>
                  </a:lnTo>
                  <a:lnTo>
                    <a:pt x="1328" y="546"/>
                  </a:lnTo>
                  <a:lnTo>
                    <a:pt x="1287" y="539"/>
                  </a:lnTo>
                  <a:lnTo>
                    <a:pt x="1247" y="532"/>
                  </a:lnTo>
                  <a:lnTo>
                    <a:pt x="1209" y="526"/>
                  </a:lnTo>
                  <a:lnTo>
                    <a:pt x="1174" y="518"/>
                  </a:lnTo>
                  <a:lnTo>
                    <a:pt x="1143" y="514"/>
                  </a:lnTo>
                  <a:lnTo>
                    <a:pt x="1115" y="509"/>
                  </a:lnTo>
                  <a:lnTo>
                    <a:pt x="1092" y="505"/>
                  </a:lnTo>
                  <a:lnTo>
                    <a:pt x="1073" y="504"/>
                  </a:lnTo>
                  <a:lnTo>
                    <a:pt x="1060" y="504"/>
                  </a:lnTo>
                  <a:lnTo>
                    <a:pt x="1050" y="508"/>
                  </a:lnTo>
                  <a:lnTo>
                    <a:pt x="1048" y="512"/>
                  </a:lnTo>
                  <a:lnTo>
                    <a:pt x="1051" y="532"/>
                  </a:lnTo>
                  <a:lnTo>
                    <a:pt x="1063" y="550"/>
                  </a:lnTo>
                  <a:lnTo>
                    <a:pt x="1083" y="568"/>
                  </a:lnTo>
                  <a:lnTo>
                    <a:pt x="1109" y="586"/>
                  </a:lnTo>
                  <a:lnTo>
                    <a:pt x="1141" y="603"/>
                  </a:lnTo>
                  <a:lnTo>
                    <a:pt x="1178" y="618"/>
                  </a:lnTo>
                  <a:lnTo>
                    <a:pt x="1219" y="633"/>
                  </a:lnTo>
                  <a:lnTo>
                    <a:pt x="1265" y="647"/>
                  </a:lnTo>
                  <a:lnTo>
                    <a:pt x="1313" y="659"/>
                  </a:lnTo>
                  <a:lnTo>
                    <a:pt x="1365" y="670"/>
                  </a:lnTo>
                  <a:lnTo>
                    <a:pt x="1418" y="680"/>
                  </a:lnTo>
                  <a:lnTo>
                    <a:pt x="1473" y="688"/>
                  </a:lnTo>
                  <a:lnTo>
                    <a:pt x="1528" y="696"/>
                  </a:lnTo>
                  <a:lnTo>
                    <a:pt x="1583" y="700"/>
                  </a:lnTo>
                  <a:lnTo>
                    <a:pt x="1637" y="703"/>
                  </a:lnTo>
                  <a:lnTo>
                    <a:pt x="1690" y="704"/>
                  </a:lnTo>
                  <a:lnTo>
                    <a:pt x="1742" y="703"/>
                  </a:lnTo>
                  <a:lnTo>
                    <a:pt x="1790" y="700"/>
                  </a:lnTo>
                  <a:lnTo>
                    <a:pt x="1835" y="694"/>
                  </a:lnTo>
                  <a:lnTo>
                    <a:pt x="1950" y="674"/>
                  </a:lnTo>
                  <a:lnTo>
                    <a:pt x="2064" y="647"/>
                  </a:lnTo>
                  <a:lnTo>
                    <a:pt x="2177" y="616"/>
                  </a:lnTo>
                  <a:lnTo>
                    <a:pt x="2285" y="580"/>
                  </a:lnTo>
                  <a:lnTo>
                    <a:pt x="2391" y="541"/>
                  </a:lnTo>
                  <a:lnTo>
                    <a:pt x="2492" y="499"/>
                  </a:lnTo>
                  <a:lnTo>
                    <a:pt x="2586" y="454"/>
                  </a:lnTo>
                  <a:lnTo>
                    <a:pt x="2674" y="409"/>
                  </a:lnTo>
                  <a:lnTo>
                    <a:pt x="2706" y="394"/>
                  </a:lnTo>
                  <a:lnTo>
                    <a:pt x="2738" y="388"/>
                  </a:lnTo>
                  <a:lnTo>
                    <a:pt x="2767" y="387"/>
                  </a:lnTo>
                  <a:lnTo>
                    <a:pt x="2795" y="393"/>
                  </a:lnTo>
                  <a:lnTo>
                    <a:pt x="2820" y="404"/>
                  </a:lnTo>
                  <a:lnTo>
                    <a:pt x="2842" y="419"/>
                  </a:lnTo>
                  <a:lnTo>
                    <a:pt x="2860" y="440"/>
                  </a:lnTo>
                  <a:lnTo>
                    <a:pt x="2873" y="465"/>
                  </a:lnTo>
                  <a:lnTo>
                    <a:pt x="2882" y="493"/>
                  </a:lnTo>
                  <a:lnTo>
                    <a:pt x="2885" y="523"/>
                  </a:lnTo>
                  <a:lnTo>
                    <a:pt x="2882" y="557"/>
                  </a:lnTo>
                  <a:lnTo>
                    <a:pt x="2871" y="592"/>
                  </a:lnTo>
                  <a:lnTo>
                    <a:pt x="2854" y="628"/>
                  </a:lnTo>
                  <a:lnTo>
                    <a:pt x="2827" y="666"/>
                  </a:lnTo>
                  <a:lnTo>
                    <a:pt x="2793" y="703"/>
                  </a:lnTo>
                  <a:lnTo>
                    <a:pt x="2774" y="720"/>
                  </a:lnTo>
                  <a:lnTo>
                    <a:pt x="2749" y="740"/>
                  </a:lnTo>
                  <a:lnTo>
                    <a:pt x="2720" y="762"/>
                  </a:lnTo>
                  <a:lnTo>
                    <a:pt x="2685" y="786"/>
                  </a:lnTo>
                  <a:lnTo>
                    <a:pt x="2646" y="813"/>
                  </a:lnTo>
                  <a:lnTo>
                    <a:pt x="2604" y="840"/>
                  </a:lnTo>
                  <a:lnTo>
                    <a:pt x="2559" y="871"/>
                  </a:lnTo>
                  <a:lnTo>
                    <a:pt x="2511" y="899"/>
                  </a:lnTo>
                  <a:lnTo>
                    <a:pt x="2460" y="931"/>
                  </a:lnTo>
                  <a:lnTo>
                    <a:pt x="2408" y="962"/>
                  </a:lnTo>
                  <a:lnTo>
                    <a:pt x="2355" y="994"/>
                  </a:lnTo>
                  <a:lnTo>
                    <a:pt x="2301" y="1024"/>
                  </a:lnTo>
                  <a:lnTo>
                    <a:pt x="2245" y="1054"/>
                  </a:lnTo>
                  <a:lnTo>
                    <a:pt x="2191" y="1084"/>
                  </a:lnTo>
                  <a:lnTo>
                    <a:pt x="2137" y="1113"/>
                  </a:lnTo>
                  <a:lnTo>
                    <a:pt x="2085" y="1139"/>
                  </a:lnTo>
                  <a:lnTo>
                    <a:pt x="2033" y="1165"/>
                  </a:lnTo>
                  <a:lnTo>
                    <a:pt x="1983" y="1188"/>
                  </a:lnTo>
                  <a:lnTo>
                    <a:pt x="1936" y="1209"/>
                  </a:lnTo>
                  <a:lnTo>
                    <a:pt x="1893" y="1228"/>
                  </a:lnTo>
                  <a:lnTo>
                    <a:pt x="1852" y="1243"/>
                  </a:lnTo>
                  <a:lnTo>
                    <a:pt x="1816" y="1255"/>
                  </a:lnTo>
                  <a:lnTo>
                    <a:pt x="1783" y="1264"/>
                  </a:lnTo>
                  <a:lnTo>
                    <a:pt x="1761" y="1267"/>
                  </a:lnTo>
                  <a:lnTo>
                    <a:pt x="1733" y="1269"/>
                  </a:lnTo>
                  <a:lnTo>
                    <a:pt x="1698" y="1269"/>
                  </a:lnTo>
                  <a:lnTo>
                    <a:pt x="1657" y="1266"/>
                  </a:lnTo>
                  <a:lnTo>
                    <a:pt x="1611" y="1262"/>
                  </a:lnTo>
                  <a:lnTo>
                    <a:pt x="1560" y="1258"/>
                  </a:lnTo>
                  <a:lnTo>
                    <a:pt x="1504" y="1252"/>
                  </a:lnTo>
                  <a:lnTo>
                    <a:pt x="1445" y="1244"/>
                  </a:lnTo>
                  <a:lnTo>
                    <a:pt x="1382" y="1237"/>
                  </a:lnTo>
                  <a:lnTo>
                    <a:pt x="1317" y="1228"/>
                  </a:lnTo>
                  <a:lnTo>
                    <a:pt x="1249" y="1218"/>
                  </a:lnTo>
                  <a:lnTo>
                    <a:pt x="1179" y="1208"/>
                  </a:lnTo>
                  <a:lnTo>
                    <a:pt x="1109" y="1197"/>
                  </a:lnTo>
                  <a:lnTo>
                    <a:pt x="1039" y="1187"/>
                  </a:lnTo>
                  <a:lnTo>
                    <a:pt x="968" y="1174"/>
                  </a:lnTo>
                  <a:lnTo>
                    <a:pt x="898" y="1164"/>
                  </a:lnTo>
                  <a:lnTo>
                    <a:pt x="829" y="1152"/>
                  </a:lnTo>
                  <a:lnTo>
                    <a:pt x="763" y="1139"/>
                  </a:lnTo>
                  <a:lnTo>
                    <a:pt x="698" y="1129"/>
                  </a:lnTo>
                  <a:lnTo>
                    <a:pt x="636" y="1118"/>
                  </a:lnTo>
                  <a:lnTo>
                    <a:pt x="578" y="1107"/>
                  </a:lnTo>
                  <a:lnTo>
                    <a:pt x="524" y="1097"/>
                  </a:lnTo>
                  <a:lnTo>
                    <a:pt x="474" y="1088"/>
                  </a:lnTo>
                  <a:lnTo>
                    <a:pt x="430" y="1079"/>
                  </a:lnTo>
                  <a:lnTo>
                    <a:pt x="391" y="1072"/>
                  </a:lnTo>
                  <a:lnTo>
                    <a:pt x="358" y="1066"/>
                  </a:lnTo>
                  <a:lnTo>
                    <a:pt x="333" y="1061"/>
                  </a:lnTo>
                  <a:lnTo>
                    <a:pt x="315" y="1056"/>
                  </a:lnTo>
                  <a:lnTo>
                    <a:pt x="282" y="1053"/>
                  </a:lnTo>
                  <a:lnTo>
                    <a:pt x="248" y="1056"/>
                  </a:lnTo>
                  <a:lnTo>
                    <a:pt x="216" y="1065"/>
                  </a:lnTo>
                  <a:lnTo>
                    <a:pt x="185" y="1078"/>
                  </a:lnTo>
                  <a:lnTo>
                    <a:pt x="153" y="1095"/>
                  </a:lnTo>
                  <a:lnTo>
                    <a:pt x="123" y="1114"/>
                  </a:lnTo>
                  <a:lnTo>
                    <a:pt x="94" y="1135"/>
                  </a:lnTo>
                  <a:lnTo>
                    <a:pt x="69" y="1156"/>
                  </a:lnTo>
                  <a:lnTo>
                    <a:pt x="53" y="1167"/>
                  </a:lnTo>
                  <a:lnTo>
                    <a:pt x="40" y="1173"/>
                  </a:lnTo>
                  <a:lnTo>
                    <a:pt x="30" y="1174"/>
                  </a:lnTo>
                  <a:lnTo>
                    <a:pt x="22" y="1172"/>
                  </a:lnTo>
                  <a:lnTo>
                    <a:pt x="14" y="1167"/>
                  </a:lnTo>
                  <a:lnTo>
                    <a:pt x="9" y="1161"/>
                  </a:lnTo>
                  <a:lnTo>
                    <a:pt x="6" y="1153"/>
                  </a:lnTo>
                  <a:lnTo>
                    <a:pt x="2" y="1146"/>
                  </a:lnTo>
                  <a:lnTo>
                    <a:pt x="1" y="1138"/>
                  </a:lnTo>
                  <a:lnTo>
                    <a:pt x="1" y="1132"/>
                  </a:lnTo>
                  <a:lnTo>
                    <a:pt x="0" y="1130"/>
                  </a:lnTo>
                  <a:lnTo>
                    <a:pt x="5" y="1066"/>
                  </a:lnTo>
                  <a:lnTo>
                    <a:pt x="9" y="995"/>
                  </a:lnTo>
                  <a:lnTo>
                    <a:pt x="14" y="919"/>
                  </a:lnTo>
                  <a:lnTo>
                    <a:pt x="19" y="837"/>
                  </a:lnTo>
                  <a:lnTo>
                    <a:pt x="25" y="754"/>
                  </a:lnTo>
                  <a:lnTo>
                    <a:pt x="30" y="668"/>
                  </a:lnTo>
                  <a:lnTo>
                    <a:pt x="36" y="581"/>
                  </a:lnTo>
                  <a:lnTo>
                    <a:pt x="41" y="497"/>
                  </a:lnTo>
                  <a:lnTo>
                    <a:pt x="47" y="413"/>
                  </a:lnTo>
                  <a:lnTo>
                    <a:pt x="52" y="335"/>
                  </a:lnTo>
                  <a:lnTo>
                    <a:pt x="57" y="260"/>
                  </a:lnTo>
                  <a:lnTo>
                    <a:pt x="60" y="193"/>
                  </a:lnTo>
                  <a:lnTo>
                    <a:pt x="65" y="132"/>
                  </a:lnTo>
                  <a:lnTo>
                    <a:pt x="67" y="116"/>
                  </a:lnTo>
                  <a:lnTo>
                    <a:pt x="72" y="102"/>
                  </a:lnTo>
                  <a:lnTo>
                    <a:pt x="81" y="93"/>
                  </a:lnTo>
                  <a:lnTo>
                    <a:pt x="92" y="87"/>
                  </a:lnTo>
                  <a:lnTo>
                    <a:pt x="105" y="82"/>
                  </a:lnTo>
                  <a:lnTo>
                    <a:pt x="119" y="78"/>
                  </a:lnTo>
                  <a:lnTo>
                    <a:pt x="137" y="76"/>
                  </a:lnTo>
                  <a:lnTo>
                    <a:pt x="157" y="72"/>
                  </a:lnTo>
                  <a:lnTo>
                    <a:pt x="197" y="66"/>
                  </a:lnTo>
                  <a:lnTo>
                    <a:pt x="241" y="59"/>
                  </a:lnTo>
                  <a:lnTo>
                    <a:pt x="290" y="52"/>
                  </a:lnTo>
                  <a:lnTo>
                    <a:pt x="341" y="43"/>
                  </a:lnTo>
                  <a:lnTo>
                    <a:pt x="395" y="36"/>
                  </a:lnTo>
                  <a:lnTo>
                    <a:pt x="450" y="29"/>
                  </a:lnTo>
                  <a:lnTo>
                    <a:pt x="504" y="22"/>
                  </a:lnTo>
                  <a:lnTo>
                    <a:pt x="559" y="15"/>
                  </a:lnTo>
                  <a:lnTo>
                    <a:pt x="611" y="9"/>
                  </a:lnTo>
                  <a:lnTo>
                    <a:pt x="659" y="5"/>
                  </a:lnTo>
                  <a:lnTo>
                    <a:pt x="704" y="2"/>
                  </a:lnTo>
                  <a:lnTo>
                    <a:pt x="745" y="0"/>
                  </a:lnTo>
                  <a:lnTo>
                    <a:pt x="77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a:latin typeface="Arial" panose="020B0604020202020204" pitchFamily="34" charset="0"/>
                <a:cs typeface="Arial" panose="020B0604020202020204" pitchFamily="34" charset="0"/>
              </a:endParaRPr>
            </a:p>
          </p:txBody>
        </p:sp>
        <p:sp>
          <p:nvSpPr>
            <p:cNvPr id="44" name="Freeform 44">
              <a:extLst>
                <a:ext uri="{FF2B5EF4-FFF2-40B4-BE49-F238E27FC236}">
                  <a16:creationId xmlns:a16="http://schemas.microsoft.com/office/drawing/2014/main" id="{2DA7FC7A-4A47-1B65-C89F-F90074ABFE7D}"/>
                </a:ext>
              </a:extLst>
            </p:cNvPr>
            <p:cNvSpPr>
              <a:spLocks noEditPoints="1"/>
            </p:cNvSpPr>
            <p:nvPr/>
          </p:nvSpPr>
          <p:spPr bwMode="auto">
            <a:xfrm>
              <a:off x="6790961" y="6605948"/>
              <a:ext cx="484188" cy="623887"/>
            </a:xfrm>
            <a:custGeom>
              <a:avLst/>
              <a:gdLst>
                <a:gd name="T0" fmla="*/ 474 w 915"/>
                <a:gd name="T1" fmla="*/ 706 h 1179"/>
                <a:gd name="T2" fmla="*/ 439 w 915"/>
                <a:gd name="T3" fmla="*/ 709 h 1179"/>
                <a:gd name="T4" fmla="*/ 408 w 915"/>
                <a:gd name="T5" fmla="*/ 719 h 1179"/>
                <a:gd name="T6" fmla="*/ 379 w 915"/>
                <a:gd name="T7" fmla="*/ 735 h 1179"/>
                <a:gd name="T8" fmla="*/ 354 w 915"/>
                <a:gd name="T9" fmla="*/ 755 h 1179"/>
                <a:gd name="T10" fmla="*/ 333 w 915"/>
                <a:gd name="T11" fmla="*/ 781 h 1179"/>
                <a:gd name="T12" fmla="*/ 318 w 915"/>
                <a:gd name="T13" fmla="*/ 808 h 1179"/>
                <a:gd name="T14" fmla="*/ 308 w 915"/>
                <a:gd name="T15" fmla="*/ 841 h 1179"/>
                <a:gd name="T16" fmla="*/ 304 w 915"/>
                <a:gd name="T17" fmla="*/ 875 h 1179"/>
                <a:gd name="T18" fmla="*/ 308 w 915"/>
                <a:gd name="T19" fmla="*/ 908 h 1179"/>
                <a:gd name="T20" fmla="*/ 318 w 915"/>
                <a:gd name="T21" fmla="*/ 941 h 1179"/>
                <a:gd name="T22" fmla="*/ 333 w 915"/>
                <a:gd name="T23" fmla="*/ 970 h 1179"/>
                <a:gd name="T24" fmla="*/ 354 w 915"/>
                <a:gd name="T25" fmla="*/ 995 h 1179"/>
                <a:gd name="T26" fmla="*/ 379 w 915"/>
                <a:gd name="T27" fmla="*/ 1016 h 1179"/>
                <a:gd name="T28" fmla="*/ 408 w 915"/>
                <a:gd name="T29" fmla="*/ 1032 h 1179"/>
                <a:gd name="T30" fmla="*/ 439 w 915"/>
                <a:gd name="T31" fmla="*/ 1041 h 1179"/>
                <a:gd name="T32" fmla="*/ 474 w 915"/>
                <a:gd name="T33" fmla="*/ 1045 h 1179"/>
                <a:gd name="T34" fmla="*/ 508 w 915"/>
                <a:gd name="T35" fmla="*/ 1041 h 1179"/>
                <a:gd name="T36" fmla="*/ 540 w 915"/>
                <a:gd name="T37" fmla="*/ 1032 h 1179"/>
                <a:gd name="T38" fmla="*/ 569 w 915"/>
                <a:gd name="T39" fmla="*/ 1016 h 1179"/>
                <a:gd name="T40" fmla="*/ 594 w 915"/>
                <a:gd name="T41" fmla="*/ 995 h 1179"/>
                <a:gd name="T42" fmla="*/ 615 w 915"/>
                <a:gd name="T43" fmla="*/ 970 h 1179"/>
                <a:gd name="T44" fmla="*/ 630 w 915"/>
                <a:gd name="T45" fmla="*/ 941 h 1179"/>
                <a:gd name="T46" fmla="*/ 640 w 915"/>
                <a:gd name="T47" fmla="*/ 908 h 1179"/>
                <a:gd name="T48" fmla="*/ 643 w 915"/>
                <a:gd name="T49" fmla="*/ 875 h 1179"/>
                <a:gd name="T50" fmla="*/ 640 w 915"/>
                <a:gd name="T51" fmla="*/ 841 h 1179"/>
                <a:gd name="T52" fmla="*/ 630 w 915"/>
                <a:gd name="T53" fmla="*/ 808 h 1179"/>
                <a:gd name="T54" fmla="*/ 615 w 915"/>
                <a:gd name="T55" fmla="*/ 781 h 1179"/>
                <a:gd name="T56" fmla="*/ 594 w 915"/>
                <a:gd name="T57" fmla="*/ 755 h 1179"/>
                <a:gd name="T58" fmla="*/ 569 w 915"/>
                <a:gd name="T59" fmla="*/ 735 h 1179"/>
                <a:gd name="T60" fmla="*/ 540 w 915"/>
                <a:gd name="T61" fmla="*/ 719 h 1179"/>
                <a:gd name="T62" fmla="*/ 508 w 915"/>
                <a:gd name="T63" fmla="*/ 709 h 1179"/>
                <a:gd name="T64" fmla="*/ 474 w 915"/>
                <a:gd name="T65" fmla="*/ 706 h 1179"/>
                <a:gd name="T66" fmla="*/ 222 w 915"/>
                <a:gd name="T67" fmla="*/ 0 h 1179"/>
                <a:gd name="T68" fmla="*/ 835 w 915"/>
                <a:gd name="T69" fmla="*/ 31 h 1179"/>
                <a:gd name="T70" fmla="*/ 858 w 915"/>
                <a:gd name="T71" fmla="*/ 35 h 1179"/>
                <a:gd name="T72" fmla="*/ 878 w 915"/>
                <a:gd name="T73" fmla="*/ 45 h 1179"/>
                <a:gd name="T74" fmla="*/ 895 w 915"/>
                <a:gd name="T75" fmla="*/ 59 h 1179"/>
                <a:gd name="T76" fmla="*/ 907 w 915"/>
                <a:gd name="T77" fmla="*/ 78 h 1179"/>
                <a:gd name="T78" fmla="*/ 914 w 915"/>
                <a:gd name="T79" fmla="*/ 98 h 1179"/>
                <a:gd name="T80" fmla="*/ 915 w 915"/>
                <a:gd name="T81" fmla="*/ 121 h 1179"/>
                <a:gd name="T82" fmla="*/ 840 w 915"/>
                <a:gd name="T83" fmla="*/ 1095 h 1179"/>
                <a:gd name="T84" fmla="*/ 835 w 915"/>
                <a:gd name="T85" fmla="*/ 1118 h 1179"/>
                <a:gd name="T86" fmla="*/ 825 w 915"/>
                <a:gd name="T87" fmla="*/ 1139 h 1179"/>
                <a:gd name="T88" fmla="*/ 810 w 915"/>
                <a:gd name="T89" fmla="*/ 1156 h 1179"/>
                <a:gd name="T90" fmla="*/ 792 w 915"/>
                <a:gd name="T91" fmla="*/ 1168 h 1179"/>
                <a:gd name="T92" fmla="*/ 770 w 915"/>
                <a:gd name="T93" fmla="*/ 1176 h 1179"/>
                <a:gd name="T94" fmla="*/ 747 w 915"/>
                <a:gd name="T95" fmla="*/ 1179 h 1179"/>
                <a:gd name="T96" fmla="*/ 68 w 915"/>
                <a:gd name="T97" fmla="*/ 1179 h 1179"/>
                <a:gd name="T98" fmla="*/ 46 w 915"/>
                <a:gd name="T99" fmla="*/ 1175 h 1179"/>
                <a:gd name="T100" fmla="*/ 27 w 915"/>
                <a:gd name="T101" fmla="*/ 1165 h 1179"/>
                <a:gd name="T102" fmla="*/ 13 w 915"/>
                <a:gd name="T103" fmla="*/ 1152 h 1179"/>
                <a:gd name="T104" fmla="*/ 4 w 915"/>
                <a:gd name="T105" fmla="*/ 1134 h 1179"/>
                <a:gd name="T106" fmla="*/ 0 w 915"/>
                <a:gd name="T107" fmla="*/ 1114 h 1179"/>
                <a:gd name="T108" fmla="*/ 2 w 915"/>
                <a:gd name="T109" fmla="*/ 1092 h 1179"/>
                <a:gd name="T110" fmla="*/ 115 w 915"/>
                <a:gd name="T111" fmla="*/ 80 h 1179"/>
                <a:gd name="T112" fmla="*/ 123 w 915"/>
                <a:gd name="T113" fmla="*/ 58 h 1179"/>
                <a:gd name="T114" fmla="*/ 136 w 915"/>
                <a:gd name="T115" fmla="*/ 39 h 1179"/>
                <a:gd name="T116" fmla="*/ 155 w 915"/>
                <a:gd name="T117" fmla="*/ 22 h 1179"/>
                <a:gd name="T118" fmla="*/ 175 w 915"/>
                <a:gd name="T119" fmla="*/ 10 h 1179"/>
                <a:gd name="T120" fmla="*/ 198 w 915"/>
                <a:gd name="T121" fmla="*/ 3 h 1179"/>
                <a:gd name="T122" fmla="*/ 222 w 915"/>
                <a:gd name="T123" fmla="*/ 0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15" h="1179">
                  <a:moveTo>
                    <a:pt x="474" y="706"/>
                  </a:moveTo>
                  <a:lnTo>
                    <a:pt x="439" y="709"/>
                  </a:lnTo>
                  <a:lnTo>
                    <a:pt x="408" y="719"/>
                  </a:lnTo>
                  <a:lnTo>
                    <a:pt x="379" y="735"/>
                  </a:lnTo>
                  <a:lnTo>
                    <a:pt x="354" y="755"/>
                  </a:lnTo>
                  <a:lnTo>
                    <a:pt x="333" y="781"/>
                  </a:lnTo>
                  <a:lnTo>
                    <a:pt x="318" y="808"/>
                  </a:lnTo>
                  <a:lnTo>
                    <a:pt x="308" y="841"/>
                  </a:lnTo>
                  <a:lnTo>
                    <a:pt x="304" y="875"/>
                  </a:lnTo>
                  <a:lnTo>
                    <a:pt x="308" y="908"/>
                  </a:lnTo>
                  <a:lnTo>
                    <a:pt x="318" y="941"/>
                  </a:lnTo>
                  <a:lnTo>
                    <a:pt x="333" y="970"/>
                  </a:lnTo>
                  <a:lnTo>
                    <a:pt x="354" y="995"/>
                  </a:lnTo>
                  <a:lnTo>
                    <a:pt x="379" y="1016"/>
                  </a:lnTo>
                  <a:lnTo>
                    <a:pt x="408" y="1032"/>
                  </a:lnTo>
                  <a:lnTo>
                    <a:pt x="439" y="1041"/>
                  </a:lnTo>
                  <a:lnTo>
                    <a:pt x="474" y="1045"/>
                  </a:lnTo>
                  <a:lnTo>
                    <a:pt x="508" y="1041"/>
                  </a:lnTo>
                  <a:lnTo>
                    <a:pt x="540" y="1032"/>
                  </a:lnTo>
                  <a:lnTo>
                    <a:pt x="569" y="1016"/>
                  </a:lnTo>
                  <a:lnTo>
                    <a:pt x="594" y="995"/>
                  </a:lnTo>
                  <a:lnTo>
                    <a:pt x="615" y="970"/>
                  </a:lnTo>
                  <a:lnTo>
                    <a:pt x="630" y="941"/>
                  </a:lnTo>
                  <a:lnTo>
                    <a:pt x="640" y="908"/>
                  </a:lnTo>
                  <a:lnTo>
                    <a:pt x="643" y="875"/>
                  </a:lnTo>
                  <a:lnTo>
                    <a:pt x="640" y="841"/>
                  </a:lnTo>
                  <a:lnTo>
                    <a:pt x="630" y="808"/>
                  </a:lnTo>
                  <a:lnTo>
                    <a:pt x="615" y="781"/>
                  </a:lnTo>
                  <a:lnTo>
                    <a:pt x="594" y="755"/>
                  </a:lnTo>
                  <a:lnTo>
                    <a:pt x="569" y="735"/>
                  </a:lnTo>
                  <a:lnTo>
                    <a:pt x="540" y="719"/>
                  </a:lnTo>
                  <a:lnTo>
                    <a:pt x="508" y="709"/>
                  </a:lnTo>
                  <a:lnTo>
                    <a:pt x="474" y="706"/>
                  </a:lnTo>
                  <a:close/>
                  <a:moveTo>
                    <a:pt x="222" y="0"/>
                  </a:moveTo>
                  <a:lnTo>
                    <a:pt x="835" y="31"/>
                  </a:lnTo>
                  <a:lnTo>
                    <a:pt x="858" y="35"/>
                  </a:lnTo>
                  <a:lnTo>
                    <a:pt x="878" y="45"/>
                  </a:lnTo>
                  <a:lnTo>
                    <a:pt x="895" y="59"/>
                  </a:lnTo>
                  <a:lnTo>
                    <a:pt x="907" y="78"/>
                  </a:lnTo>
                  <a:lnTo>
                    <a:pt x="914" y="98"/>
                  </a:lnTo>
                  <a:lnTo>
                    <a:pt x="915" y="121"/>
                  </a:lnTo>
                  <a:lnTo>
                    <a:pt x="840" y="1095"/>
                  </a:lnTo>
                  <a:lnTo>
                    <a:pt x="835" y="1118"/>
                  </a:lnTo>
                  <a:lnTo>
                    <a:pt x="825" y="1139"/>
                  </a:lnTo>
                  <a:lnTo>
                    <a:pt x="810" y="1156"/>
                  </a:lnTo>
                  <a:lnTo>
                    <a:pt x="792" y="1168"/>
                  </a:lnTo>
                  <a:lnTo>
                    <a:pt x="770" y="1176"/>
                  </a:lnTo>
                  <a:lnTo>
                    <a:pt x="747" y="1179"/>
                  </a:lnTo>
                  <a:lnTo>
                    <a:pt x="68" y="1179"/>
                  </a:lnTo>
                  <a:lnTo>
                    <a:pt x="46" y="1175"/>
                  </a:lnTo>
                  <a:lnTo>
                    <a:pt x="27" y="1165"/>
                  </a:lnTo>
                  <a:lnTo>
                    <a:pt x="13" y="1152"/>
                  </a:lnTo>
                  <a:lnTo>
                    <a:pt x="4" y="1134"/>
                  </a:lnTo>
                  <a:lnTo>
                    <a:pt x="0" y="1114"/>
                  </a:lnTo>
                  <a:lnTo>
                    <a:pt x="2" y="1092"/>
                  </a:lnTo>
                  <a:lnTo>
                    <a:pt x="115" y="80"/>
                  </a:lnTo>
                  <a:lnTo>
                    <a:pt x="123" y="58"/>
                  </a:lnTo>
                  <a:lnTo>
                    <a:pt x="136" y="39"/>
                  </a:lnTo>
                  <a:lnTo>
                    <a:pt x="155" y="22"/>
                  </a:lnTo>
                  <a:lnTo>
                    <a:pt x="175" y="10"/>
                  </a:lnTo>
                  <a:lnTo>
                    <a:pt x="198" y="3"/>
                  </a:lnTo>
                  <a:lnTo>
                    <a:pt x="2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000">
                <a:latin typeface="Arial" panose="020B0604020202020204" pitchFamily="34" charset="0"/>
                <a:cs typeface="Arial" panose="020B0604020202020204" pitchFamily="34" charset="0"/>
              </a:endParaRPr>
            </a:p>
          </p:txBody>
        </p:sp>
      </p:grpSp>
      <p:sp>
        <p:nvSpPr>
          <p:cNvPr id="39" name="TextBox 35">
            <a:extLst>
              <a:ext uri="{FF2B5EF4-FFF2-40B4-BE49-F238E27FC236}">
                <a16:creationId xmlns:a16="http://schemas.microsoft.com/office/drawing/2014/main" id="{6A174B10-EAC1-F55C-6A92-72DFC095B3DA}"/>
              </a:ext>
            </a:extLst>
          </p:cNvPr>
          <p:cNvSpPr txBox="1"/>
          <p:nvPr/>
        </p:nvSpPr>
        <p:spPr>
          <a:xfrm>
            <a:off x="10085689" y="10452732"/>
            <a:ext cx="3278235" cy="73866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100">
                <a:solidFill>
                  <a:schemeClr val="bg1"/>
                </a:solidFill>
                <a:latin typeface="Arial" panose="020B0604020202020204" pitchFamily="34" charset="0"/>
                <a:cs typeface="Arial" panose="020B0604020202020204" pitchFamily="34" charset="0"/>
              </a:rPr>
              <a:t>Digitize back-end processes and </a:t>
            </a:r>
            <a:r>
              <a:rPr lang="en-US" sz="2100" kern="0">
                <a:solidFill>
                  <a:schemeClr val="bg1"/>
                </a:solidFill>
                <a:latin typeface="Arial" panose="020B0604020202020204" pitchFamily="34" charset="0"/>
                <a:cs typeface="Arial" panose="020B0604020202020204" pitchFamily="34" charset="0"/>
              </a:rPr>
              <a:t>payments</a:t>
            </a:r>
            <a:endParaRPr lang="en-US" sz="2100">
              <a:solidFill>
                <a:schemeClr val="bg1"/>
              </a:solidFill>
              <a:latin typeface="Arial" panose="020B0604020202020204" pitchFamily="34" charset="0"/>
              <a:cs typeface="Arial" panose="020B0604020202020204" pitchFamily="34" charset="0"/>
            </a:endParaRPr>
          </a:p>
        </p:txBody>
      </p:sp>
      <p:sp>
        <p:nvSpPr>
          <p:cNvPr id="40" name="TextBox 36">
            <a:extLst>
              <a:ext uri="{FF2B5EF4-FFF2-40B4-BE49-F238E27FC236}">
                <a16:creationId xmlns:a16="http://schemas.microsoft.com/office/drawing/2014/main" id="{C627FE8A-9526-303F-321E-C17538204BEF}"/>
              </a:ext>
            </a:extLst>
          </p:cNvPr>
          <p:cNvSpPr txBox="1"/>
          <p:nvPr/>
        </p:nvSpPr>
        <p:spPr>
          <a:xfrm>
            <a:off x="11119232" y="9502127"/>
            <a:ext cx="2531079"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a:solidFill>
                  <a:schemeClr val="bg1"/>
                </a:solidFill>
                <a:latin typeface="Arial" panose="020B0604020202020204" pitchFamily="34" charset="0"/>
                <a:cs typeface="Arial" panose="020B0604020202020204" pitchFamily="34" charset="0"/>
              </a:rPr>
              <a:t>Digitize</a:t>
            </a:r>
          </a:p>
        </p:txBody>
      </p:sp>
      <p:sp>
        <p:nvSpPr>
          <p:cNvPr id="17" name="TextBox 37">
            <a:extLst>
              <a:ext uri="{FF2B5EF4-FFF2-40B4-BE49-F238E27FC236}">
                <a16:creationId xmlns:a16="http://schemas.microsoft.com/office/drawing/2014/main" id="{D75181B5-E216-AEA6-3D55-0EC389DC6C28}"/>
              </a:ext>
            </a:extLst>
          </p:cNvPr>
          <p:cNvSpPr txBox="1"/>
          <p:nvPr/>
        </p:nvSpPr>
        <p:spPr>
          <a:xfrm rot="18254636">
            <a:off x="8372461" y="5677306"/>
            <a:ext cx="3196884" cy="73866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100">
                <a:solidFill>
                  <a:schemeClr val="bg1"/>
                </a:solidFill>
                <a:latin typeface="Arial" panose="020B0604020202020204" pitchFamily="34" charset="0"/>
                <a:cs typeface="Arial" panose="020B0604020202020204" pitchFamily="34" charset="0"/>
              </a:rPr>
              <a:t>Insight on unbanked population</a:t>
            </a:r>
            <a:endParaRPr lang="en-US" sz="2100" kern="0">
              <a:solidFill>
                <a:schemeClr val="bg1"/>
              </a:solidFill>
              <a:latin typeface="Arial" panose="020B0604020202020204" pitchFamily="34" charset="0"/>
              <a:cs typeface="Arial" panose="020B0604020202020204" pitchFamily="34" charset="0"/>
            </a:endParaRPr>
          </a:p>
        </p:txBody>
      </p:sp>
      <p:sp>
        <p:nvSpPr>
          <p:cNvPr id="18" name="TextBox 38">
            <a:extLst>
              <a:ext uri="{FF2B5EF4-FFF2-40B4-BE49-F238E27FC236}">
                <a16:creationId xmlns:a16="http://schemas.microsoft.com/office/drawing/2014/main" id="{C27CD300-EF70-4261-70E0-2659C52FCAE1}"/>
              </a:ext>
            </a:extLst>
          </p:cNvPr>
          <p:cNvSpPr txBox="1"/>
          <p:nvPr/>
        </p:nvSpPr>
        <p:spPr>
          <a:xfrm rot="18254636">
            <a:off x="9504576" y="6943522"/>
            <a:ext cx="249056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a:solidFill>
                  <a:schemeClr val="bg1"/>
                </a:solidFill>
                <a:latin typeface="Arial" panose="020B0604020202020204" pitchFamily="34" charset="0"/>
                <a:cs typeface="Arial" panose="020B0604020202020204" pitchFamily="34" charset="0"/>
              </a:rPr>
              <a:t>Insight</a:t>
            </a:r>
          </a:p>
        </p:txBody>
      </p:sp>
      <p:sp>
        <p:nvSpPr>
          <p:cNvPr id="19" name="TextBox 39">
            <a:extLst>
              <a:ext uri="{FF2B5EF4-FFF2-40B4-BE49-F238E27FC236}">
                <a16:creationId xmlns:a16="http://schemas.microsoft.com/office/drawing/2014/main" id="{2B8A2220-66DF-FE04-A205-50392AA68E23}"/>
              </a:ext>
            </a:extLst>
          </p:cNvPr>
          <p:cNvSpPr txBox="1"/>
          <p:nvPr/>
        </p:nvSpPr>
        <p:spPr>
          <a:xfrm rot="3758624">
            <a:off x="13519958" y="6901098"/>
            <a:ext cx="3196884" cy="41549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100" kern="0">
                <a:solidFill>
                  <a:schemeClr val="bg1"/>
                </a:solidFill>
                <a:latin typeface="Arial" panose="020B0604020202020204" pitchFamily="34" charset="0"/>
                <a:cs typeface="Arial" panose="020B0604020202020204" pitchFamily="34" charset="0"/>
              </a:rPr>
              <a:t>Access financial literacy </a:t>
            </a:r>
          </a:p>
        </p:txBody>
      </p:sp>
      <p:sp>
        <p:nvSpPr>
          <p:cNvPr id="20" name="TextBox 40">
            <a:extLst>
              <a:ext uri="{FF2B5EF4-FFF2-40B4-BE49-F238E27FC236}">
                <a16:creationId xmlns:a16="http://schemas.microsoft.com/office/drawing/2014/main" id="{EBB0DAF1-F0D9-4457-5F72-22B2D77BCB46}"/>
              </a:ext>
            </a:extLst>
          </p:cNvPr>
          <p:cNvSpPr txBox="1"/>
          <p:nvPr/>
        </p:nvSpPr>
        <p:spPr>
          <a:xfrm rot="3758624">
            <a:off x="12678367" y="7070197"/>
            <a:ext cx="2490563"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a:solidFill>
                  <a:schemeClr val="bg1"/>
                </a:solidFill>
                <a:latin typeface="Arial" panose="020B0604020202020204" pitchFamily="34" charset="0"/>
                <a:cs typeface="Arial" panose="020B0604020202020204" pitchFamily="34" charset="0"/>
              </a:rPr>
              <a:t>Access</a:t>
            </a:r>
          </a:p>
        </p:txBody>
      </p:sp>
      <p:grpSp>
        <p:nvGrpSpPr>
          <p:cNvPr id="70" name="Group 69">
            <a:extLst>
              <a:ext uri="{FF2B5EF4-FFF2-40B4-BE49-F238E27FC236}">
                <a16:creationId xmlns:a16="http://schemas.microsoft.com/office/drawing/2014/main" id="{EAEFF843-4A3D-6957-8E04-0695E77E6913}"/>
              </a:ext>
            </a:extLst>
          </p:cNvPr>
          <p:cNvGrpSpPr/>
          <p:nvPr/>
        </p:nvGrpSpPr>
        <p:grpSpPr>
          <a:xfrm>
            <a:off x="17220317" y="4799369"/>
            <a:ext cx="4878553" cy="1531988"/>
            <a:chOff x="17220317" y="5011010"/>
            <a:chExt cx="4878553" cy="1531988"/>
          </a:xfrm>
        </p:grpSpPr>
        <p:sp>
          <p:nvSpPr>
            <p:cNvPr id="37" name="TextBox 44">
              <a:extLst>
                <a:ext uri="{FF2B5EF4-FFF2-40B4-BE49-F238E27FC236}">
                  <a16:creationId xmlns:a16="http://schemas.microsoft.com/office/drawing/2014/main" id="{C2EB23C6-186F-90DE-F170-65BA4192D359}"/>
                </a:ext>
              </a:extLst>
            </p:cNvPr>
            <p:cNvSpPr txBox="1"/>
            <p:nvPr/>
          </p:nvSpPr>
          <p:spPr>
            <a:xfrm>
              <a:off x="17220317" y="5481169"/>
              <a:ext cx="4597405" cy="106182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defRPr/>
              </a:pPr>
              <a:r>
                <a:rPr lang="en-US" sz="2100">
                  <a:latin typeface="+mj-lt"/>
                  <a:ea typeface="Calibri"/>
                  <a:cs typeface="Calibri"/>
                  <a:sym typeface="Calibri"/>
                </a:rPr>
                <a:t>provide financial literacy to clients on our digital learning platform and apps</a:t>
              </a:r>
              <a:endParaRPr lang="en" sz="2100">
                <a:latin typeface="+mj-lt"/>
                <a:ea typeface="Calibri"/>
                <a:cs typeface="Calibri"/>
              </a:endParaRPr>
            </a:p>
          </p:txBody>
        </p:sp>
        <p:sp>
          <p:nvSpPr>
            <p:cNvPr id="38" name="TextBox 45">
              <a:extLst>
                <a:ext uri="{FF2B5EF4-FFF2-40B4-BE49-F238E27FC236}">
                  <a16:creationId xmlns:a16="http://schemas.microsoft.com/office/drawing/2014/main" id="{68EF3042-70C0-5A44-8422-7FAD89197B80}"/>
                </a:ext>
              </a:extLst>
            </p:cNvPr>
            <p:cNvSpPr txBox="1"/>
            <p:nvPr/>
          </p:nvSpPr>
          <p:spPr>
            <a:xfrm>
              <a:off x="17220317" y="5011010"/>
              <a:ext cx="4878553" cy="468748"/>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a:t>Digital learning platform &amp; Apps</a:t>
              </a:r>
              <a:endParaRPr lang="en-US"/>
            </a:p>
          </p:txBody>
        </p:sp>
      </p:grpSp>
      <p:grpSp>
        <p:nvGrpSpPr>
          <p:cNvPr id="68" name="Group 67">
            <a:extLst>
              <a:ext uri="{FF2B5EF4-FFF2-40B4-BE49-F238E27FC236}">
                <a16:creationId xmlns:a16="http://schemas.microsoft.com/office/drawing/2014/main" id="{090FEEF1-DA70-8170-925D-1F3C9695B820}"/>
              </a:ext>
            </a:extLst>
          </p:cNvPr>
          <p:cNvGrpSpPr/>
          <p:nvPr/>
        </p:nvGrpSpPr>
        <p:grpSpPr>
          <a:xfrm>
            <a:off x="2587339" y="9236321"/>
            <a:ext cx="4560491" cy="1519671"/>
            <a:chOff x="2587339" y="9398389"/>
            <a:chExt cx="4560491" cy="1519671"/>
          </a:xfrm>
        </p:grpSpPr>
        <p:sp>
          <p:nvSpPr>
            <p:cNvPr id="33" name="TextBox 51">
              <a:extLst>
                <a:ext uri="{FF2B5EF4-FFF2-40B4-BE49-F238E27FC236}">
                  <a16:creationId xmlns:a16="http://schemas.microsoft.com/office/drawing/2014/main" id="{A5F61AA6-A356-5AF7-0F68-42974A18D083}"/>
                </a:ext>
              </a:extLst>
            </p:cNvPr>
            <p:cNvSpPr txBox="1"/>
            <p:nvPr/>
          </p:nvSpPr>
          <p:spPr>
            <a:xfrm>
              <a:off x="2587339" y="9902397"/>
              <a:ext cx="4286110" cy="1015663"/>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defRPr/>
              </a:pPr>
              <a:r>
                <a:rPr lang="en-US" sz="2000">
                  <a:latin typeface="+mj-lt"/>
                  <a:ea typeface="Calibri"/>
                  <a:cs typeface="Calibri"/>
                  <a:sym typeface="Calibri"/>
                </a:rPr>
                <a:t>make real-time payments on  </a:t>
              </a:r>
              <a:endParaRPr lang="en-US" sz="2000">
                <a:latin typeface="+mj-lt"/>
                <a:ea typeface="Calibri"/>
                <a:cs typeface="Calibri" panose="020F0502020204030204" pitchFamily="34" charset="0"/>
              </a:endParaRPr>
            </a:p>
            <a:p>
              <a:pPr algn="l" defTabSz="914126">
                <a:lnSpc>
                  <a:spcPct val="100000"/>
                </a:lnSpc>
                <a:spcBef>
                  <a:spcPts val="0"/>
                </a:spcBef>
                <a:defRPr/>
              </a:pPr>
              <a:r>
                <a:rPr lang="en" sz="2000">
                  <a:latin typeface="+mj-lt"/>
                  <a:ea typeface="Calibri"/>
                  <a:cs typeface="Calibri"/>
                  <a:sym typeface="Calibri"/>
                </a:rPr>
                <a:t>WynePay built on Mojaloop platform</a:t>
              </a:r>
              <a:endParaRPr lang="en" sz="2000">
                <a:latin typeface="+mj-lt"/>
                <a:ea typeface="Calibri"/>
                <a:cs typeface="Calibri"/>
              </a:endParaRPr>
            </a:p>
            <a:p>
              <a:pPr algn="ctr"/>
              <a:endParaRPr lang="en-US" sz="2000">
                <a:solidFill>
                  <a:schemeClr val="tx1">
                    <a:lumMod val="75000"/>
                    <a:lumOff val="25000"/>
                  </a:schemeClr>
                </a:solidFill>
                <a:latin typeface="Arial" panose="020B0604020202020204" pitchFamily="34" charset="0"/>
                <a:cs typeface="Arial" panose="020B0604020202020204" pitchFamily="34" charset="0"/>
              </a:endParaRPr>
            </a:p>
          </p:txBody>
        </p:sp>
        <p:sp>
          <p:nvSpPr>
            <p:cNvPr id="34" name="TextBox 52">
              <a:extLst>
                <a:ext uri="{FF2B5EF4-FFF2-40B4-BE49-F238E27FC236}">
                  <a16:creationId xmlns:a16="http://schemas.microsoft.com/office/drawing/2014/main" id="{9AC0B202-E313-B11C-972A-61B90426EC71}"/>
                </a:ext>
              </a:extLst>
            </p:cNvPr>
            <p:cNvSpPr txBox="1"/>
            <p:nvPr/>
          </p:nvSpPr>
          <p:spPr>
            <a:xfrm>
              <a:off x="2587339" y="9398389"/>
              <a:ext cx="4560491" cy="46874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400" b="1" dirty="0" err="1"/>
                <a:t>WynePay</a:t>
              </a:r>
              <a:endParaRPr lang="en-US" sz="2400" b="1" dirty="0"/>
            </a:p>
          </p:txBody>
        </p:sp>
      </p:grpSp>
      <p:grpSp>
        <p:nvGrpSpPr>
          <p:cNvPr id="69" name="Group 68">
            <a:extLst>
              <a:ext uri="{FF2B5EF4-FFF2-40B4-BE49-F238E27FC236}">
                <a16:creationId xmlns:a16="http://schemas.microsoft.com/office/drawing/2014/main" id="{456BA11F-4AEE-C960-A198-6503318B85E8}"/>
              </a:ext>
            </a:extLst>
          </p:cNvPr>
          <p:cNvGrpSpPr/>
          <p:nvPr/>
        </p:nvGrpSpPr>
        <p:grpSpPr>
          <a:xfrm>
            <a:off x="17220317" y="9188696"/>
            <a:ext cx="6910099" cy="1613308"/>
            <a:chOff x="17220317" y="9445861"/>
            <a:chExt cx="6910099" cy="1613308"/>
          </a:xfrm>
        </p:grpSpPr>
        <p:sp>
          <p:nvSpPr>
            <p:cNvPr id="31" name="TextBox 49">
              <a:extLst>
                <a:ext uri="{FF2B5EF4-FFF2-40B4-BE49-F238E27FC236}">
                  <a16:creationId xmlns:a16="http://schemas.microsoft.com/office/drawing/2014/main" id="{755FF4CA-FB52-2299-BF0A-56FB1D1DF684}"/>
                </a:ext>
              </a:extLst>
            </p:cNvPr>
            <p:cNvSpPr txBox="1"/>
            <p:nvPr/>
          </p:nvSpPr>
          <p:spPr>
            <a:xfrm>
              <a:off x="17220317" y="9997340"/>
              <a:ext cx="5795065" cy="1061829"/>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defRPr/>
              </a:pPr>
              <a:r>
                <a:rPr lang="en-US" sz="2100">
                  <a:latin typeface="+mj-lt"/>
                  <a:ea typeface="Calibri"/>
                  <a:cs typeface="Calibri"/>
                  <a:sym typeface="Calibri"/>
                </a:rPr>
                <a:t>manage loan portfolio with stellar core </a:t>
              </a:r>
              <a:endParaRPr lang="en-US" sz="2100">
                <a:latin typeface="+mj-lt"/>
                <a:ea typeface="Calibri"/>
                <a:cs typeface="Calibri" panose="020F0502020204030204" pitchFamily="34" charset="0"/>
              </a:endParaRPr>
            </a:p>
            <a:p>
              <a:pPr defTabSz="914126">
                <a:defRPr/>
              </a:pPr>
              <a:r>
                <a:rPr lang="en-US" sz="2100">
                  <a:latin typeface="+mj-lt"/>
                  <a:ea typeface="Calibri"/>
                  <a:cs typeface="Calibri"/>
                  <a:sym typeface="Calibri"/>
                </a:rPr>
                <a:t>banking system</a:t>
              </a:r>
              <a:r>
                <a:rPr lang="en" sz="2100">
                  <a:latin typeface="+mj-lt"/>
                  <a:ea typeface="Calibri"/>
                  <a:cs typeface="Calibri"/>
                  <a:sym typeface="Calibri"/>
                </a:rPr>
                <a:t> software </a:t>
              </a:r>
              <a:endParaRPr lang="en" sz="2100">
                <a:latin typeface="+mj-lt"/>
                <a:ea typeface="Calibri"/>
                <a:cs typeface="Calibri" panose="020F0502020204030204" pitchFamily="34" charset="0"/>
              </a:endParaRPr>
            </a:p>
            <a:p>
              <a:pPr algn="l" defTabSz="914126">
                <a:lnSpc>
                  <a:spcPct val="100000"/>
                </a:lnSpc>
                <a:spcBef>
                  <a:spcPts val="0"/>
                </a:spcBef>
                <a:defRPr/>
              </a:pPr>
              <a:r>
                <a:rPr lang="en" sz="2100">
                  <a:latin typeface="+mj-lt"/>
                  <a:ea typeface="Calibri"/>
                  <a:cs typeface="Calibri"/>
                  <a:sym typeface="Calibri"/>
                </a:rPr>
                <a:t>and get excellent support service</a:t>
              </a:r>
              <a:endParaRPr lang="en" sz="2100">
                <a:latin typeface="+mj-lt"/>
                <a:ea typeface="Calibri"/>
                <a:cs typeface="Calibri"/>
              </a:endParaRPr>
            </a:p>
          </p:txBody>
        </p:sp>
        <p:sp>
          <p:nvSpPr>
            <p:cNvPr id="32" name="TextBox 50">
              <a:extLst>
                <a:ext uri="{FF2B5EF4-FFF2-40B4-BE49-F238E27FC236}">
                  <a16:creationId xmlns:a16="http://schemas.microsoft.com/office/drawing/2014/main" id="{EE8E5C8A-6B12-F21F-ED75-1651E620E74E}"/>
                </a:ext>
              </a:extLst>
            </p:cNvPr>
            <p:cNvSpPr txBox="1"/>
            <p:nvPr/>
          </p:nvSpPr>
          <p:spPr>
            <a:xfrm>
              <a:off x="17220317" y="9445861"/>
              <a:ext cx="6910099" cy="46166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a:solidFill>
                    <a:schemeClr val="tx1">
                      <a:lumMod val="75000"/>
                      <a:lumOff val="25000"/>
                    </a:schemeClr>
                  </a:solidFill>
                  <a:latin typeface="Arial" panose="020B0604020202020204" pitchFamily="34" charset="0"/>
                  <a:cs typeface="Arial" panose="020B0604020202020204" pitchFamily="34" charset="0"/>
                </a:rPr>
                <a:t>Core banking software &amp; support service</a:t>
              </a:r>
              <a:endParaRPr lang="en-US"/>
            </a:p>
          </p:txBody>
        </p:sp>
      </p:grpSp>
      <p:grpSp>
        <p:nvGrpSpPr>
          <p:cNvPr id="67" name="Group 66">
            <a:extLst>
              <a:ext uri="{FF2B5EF4-FFF2-40B4-BE49-F238E27FC236}">
                <a16:creationId xmlns:a16="http://schemas.microsoft.com/office/drawing/2014/main" id="{BD5F418F-7AE1-2622-4355-09055F551055}"/>
              </a:ext>
            </a:extLst>
          </p:cNvPr>
          <p:cNvGrpSpPr/>
          <p:nvPr/>
        </p:nvGrpSpPr>
        <p:grpSpPr>
          <a:xfrm>
            <a:off x="2587339" y="4942244"/>
            <a:ext cx="6343828" cy="1244025"/>
            <a:chOff x="2587339" y="4970658"/>
            <a:chExt cx="6343828" cy="1244025"/>
          </a:xfrm>
        </p:grpSpPr>
        <p:sp>
          <p:nvSpPr>
            <p:cNvPr id="35" name="TextBox 42">
              <a:extLst>
                <a:ext uri="{FF2B5EF4-FFF2-40B4-BE49-F238E27FC236}">
                  <a16:creationId xmlns:a16="http://schemas.microsoft.com/office/drawing/2014/main" id="{38168CC9-9CFE-7815-CF51-70E569DAFAFB}"/>
                </a:ext>
              </a:extLst>
            </p:cNvPr>
            <p:cNvSpPr txBox="1"/>
            <p:nvPr/>
          </p:nvSpPr>
          <p:spPr>
            <a:xfrm>
              <a:off x="2587339" y="4970658"/>
              <a:ext cx="6343828" cy="461665"/>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a:solidFill>
                    <a:schemeClr val="tx1">
                      <a:lumMod val="75000"/>
                      <a:lumOff val="25000"/>
                    </a:schemeClr>
                  </a:solidFill>
                  <a:latin typeface="Arial"/>
                  <a:cs typeface="Arial"/>
                </a:rPr>
                <a:t>Microfinance Credit Information Exchange</a:t>
              </a:r>
            </a:p>
          </p:txBody>
        </p:sp>
        <p:sp>
          <p:nvSpPr>
            <p:cNvPr id="23" name="TextBox 53">
              <a:extLst>
                <a:ext uri="{FF2B5EF4-FFF2-40B4-BE49-F238E27FC236}">
                  <a16:creationId xmlns:a16="http://schemas.microsoft.com/office/drawing/2014/main" id="{5147D10F-C19E-B027-EA39-D6161A1FE2F0}"/>
                </a:ext>
              </a:extLst>
            </p:cNvPr>
            <p:cNvSpPr txBox="1"/>
            <p:nvPr/>
          </p:nvSpPr>
          <p:spPr>
            <a:xfrm>
              <a:off x="2587339" y="5476019"/>
              <a:ext cx="5029027" cy="738664"/>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126">
                <a:lnSpc>
                  <a:spcPct val="100000"/>
                </a:lnSpc>
                <a:spcBef>
                  <a:spcPts val="0"/>
                </a:spcBef>
                <a:defRPr/>
              </a:pPr>
              <a:r>
                <a:rPr lang="en-US" sz="2100">
                  <a:latin typeface="+mj-lt"/>
                  <a:ea typeface="Calibri"/>
                  <a:cs typeface="Calibri"/>
                  <a:sym typeface="Calibri"/>
                </a:rPr>
                <a:t>Mitigate risks, analyze credit worthiness</a:t>
              </a:r>
              <a:endParaRPr lang="en-US" sz="2100">
                <a:latin typeface="+mj-lt"/>
                <a:ea typeface="Calibri"/>
                <a:cs typeface="Calibri"/>
              </a:endParaRPr>
            </a:p>
            <a:p>
              <a:pPr defTabSz="914126">
                <a:defRPr/>
              </a:pPr>
              <a:r>
                <a:rPr lang="en-US" sz="2100">
                  <a:latin typeface="+mj-lt"/>
                  <a:ea typeface="Calibri"/>
                  <a:cs typeface="Calibri"/>
                  <a:sym typeface="Calibri"/>
                </a:rPr>
                <a:t>and get alerts with MCIX</a:t>
              </a:r>
              <a:endParaRPr lang="en" sz="2100">
                <a:latin typeface="+mj-lt"/>
                <a:ea typeface="Calibri"/>
                <a:cs typeface="Calibri"/>
                <a:sym typeface="Calibri"/>
              </a:endParaRPr>
            </a:p>
          </p:txBody>
        </p:sp>
      </p:grpSp>
      <p:grpSp>
        <p:nvGrpSpPr>
          <p:cNvPr id="64" name="Group 63">
            <a:extLst>
              <a:ext uri="{FF2B5EF4-FFF2-40B4-BE49-F238E27FC236}">
                <a16:creationId xmlns:a16="http://schemas.microsoft.com/office/drawing/2014/main" id="{ED2CCB34-A0F1-F63A-13B5-3020BF3221F3}"/>
              </a:ext>
            </a:extLst>
          </p:cNvPr>
          <p:cNvGrpSpPr/>
          <p:nvPr/>
        </p:nvGrpSpPr>
        <p:grpSpPr>
          <a:xfrm>
            <a:off x="704943" y="9036296"/>
            <a:ext cx="1975910" cy="1924289"/>
            <a:chOff x="1143150" y="8988682"/>
            <a:chExt cx="1975910" cy="1924289"/>
          </a:xfrm>
        </p:grpSpPr>
        <p:sp>
          <p:nvSpPr>
            <p:cNvPr id="24" name="Oval 23">
              <a:extLst>
                <a:ext uri="{FF2B5EF4-FFF2-40B4-BE49-F238E27FC236}">
                  <a16:creationId xmlns:a16="http://schemas.microsoft.com/office/drawing/2014/main" id="{59617A37-2F0A-9386-20E7-9DC7368274B1}"/>
                </a:ext>
              </a:extLst>
            </p:cNvPr>
            <p:cNvSpPr/>
            <p:nvPr/>
          </p:nvSpPr>
          <p:spPr>
            <a:xfrm>
              <a:off x="1333675" y="9160132"/>
              <a:ext cx="1604251" cy="1577609"/>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399">
                <a:solidFill>
                  <a:schemeClr val="tx1"/>
                </a:solidFill>
              </a:endParaRPr>
            </a:p>
          </p:txBody>
        </p:sp>
        <p:pic>
          <p:nvPicPr>
            <p:cNvPr id="25" name="Picture 24">
              <a:extLst>
                <a:ext uri="{FF2B5EF4-FFF2-40B4-BE49-F238E27FC236}">
                  <a16:creationId xmlns:a16="http://schemas.microsoft.com/office/drawing/2014/main" id="{7600B9F9-A0EF-62D0-3994-3675CAE1F527}"/>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143150" y="8988682"/>
              <a:ext cx="1975910" cy="1924289"/>
            </a:xfrm>
            <a:prstGeom prst="rect">
              <a:avLst/>
            </a:prstGeom>
          </p:spPr>
        </p:pic>
      </p:grpSp>
      <p:pic>
        <p:nvPicPr>
          <p:cNvPr id="26" name="Picture 25">
            <a:extLst>
              <a:ext uri="{FF2B5EF4-FFF2-40B4-BE49-F238E27FC236}">
                <a16:creationId xmlns:a16="http://schemas.microsoft.com/office/drawing/2014/main" id="{1ADCCD5E-0F25-126D-7579-E2E0D2A0FFA1}"/>
              </a:ext>
            </a:extLst>
          </p:cNvPr>
          <p:cNvPicPr>
            <a:picLocks noChangeAspect="1"/>
          </p:cNvPicPr>
          <p:nvPr/>
        </p:nvPicPr>
        <p:blipFill>
          <a:blip r:embed="rId5"/>
          <a:stretch>
            <a:fillRect/>
          </a:stretch>
        </p:blipFill>
        <p:spPr>
          <a:xfrm>
            <a:off x="22246745" y="4961294"/>
            <a:ext cx="1272676" cy="1207913"/>
          </a:xfrm>
          <a:prstGeom prst="ellipse">
            <a:avLst/>
          </a:prstGeom>
          <a:ln w="2222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7" name="Picture 26">
            <a:extLst>
              <a:ext uri="{FF2B5EF4-FFF2-40B4-BE49-F238E27FC236}">
                <a16:creationId xmlns:a16="http://schemas.microsoft.com/office/drawing/2014/main" id="{5C4FE5A6-38F5-0269-7D3F-548085216F56}"/>
              </a:ext>
            </a:extLst>
          </p:cNvPr>
          <p:cNvPicPr>
            <a:picLocks noChangeAspect="1"/>
          </p:cNvPicPr>
          <p:nvPr/>
        </p:nvPicPr>
        <p:blipFill>
          <a:blip r:embed="rId6"/>
          <a:stretch>
            <a:fillRect/>
          </a:stretch>
        </p:blipFill>
        <p:spPr>
          <a:xfrm>
            <a:off x="17218793" y="11445054"/>
            <a:ext cx="3006114" cy="746945"/>
          </a:xfrm>
          <a:prstGeom prst="rect">
            <a:avLst/>
          </a:prstGeom>
        </p:spPr>
      </p:pic>
      <p:pic>
        <p:nvPicPr>
          <p:cNvPr id="28" name="Picture 27">
            <a:extLst>
              <a:ext uri="{FF2B5EF4-FFF2-40B4-BE49-F238E27FC236}">
                <a16:creationId xmlns:a16="http://schemas.microsoft.com/office/drawing/2014/main" id="{13B8620F-E361-F541-6D24-29D7659BC772}"/>
              </a:ext>
            </a:extLst>
          </p:cNvPr>
          <p:cNvPicPr>
            <a:picLocks noChangeAspect="1"/>
          </p:cNvPicPr>
          <p:nvPr/>
        </p:nvPicPr>
        <p:blipFill>
          <a:blip r:embed="rId7"/>
          <a:stretch>
            <a:fillRect/>
          </a:stretch>
        </p:blipFill>
        <p:spPr>
          <a:xfrm>
            <a:off x="21003443" y="11144719"/>
            <a:ext cx="2490286" cy="955888"/>
          </a:xfrm>
          <a:prstGeom prst="rect">
            <a:avLst/>
          </a:prstGeom>
        </p:spPr>
      </p:pic>
    </p:spTree>
    <p:extLst>
      <p:ext uri="{BB962C8B-B14F-4D97-AF65-F5344CB8AC3E}">
        <p14:creationId xmlns:p14="http://schemas.microsoft.com/office/powerpoint/2010/main" val="1621645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11B08-3983-8702-5CAA-FF947E2B2661}"/>
              </a:ext>
            </a:extLst>
          </p:cNvPr>
          <p:cNvSpPr>
            <a:spLocks noGrp="1"/>
          </p:cNvSpPr>
          <p:nvPr>
            <p:ph type="title"/>
          </p:nvPr>
        </p:nvSpPr>
        <p:spPr/>
        <p:txBody>
          <a:bodyPr/>
          <a:lstStyle/>
          <a:p>
            <a:r>
              <a:rPr lang="en-US" sz="8800" dirty="0">
                <a:solidFill>
                  <a:srgbClr val="00B0F0"/>
                </a:solidFill>
                <a:latin typeface="Calibri "/>
              </a:rPr>
              <a:t>ThitsaWorks</a:t>
            </a:r>
            <a:endParaRPr lang="en-US" dirty="0"/>
          </a:p>
        </p:txBody>
      </p:sp>
      <p:graphicFrame>
        <p:nvGraphicFramePr>
          <p:cNvPr id="35" name="Chart 34">
            <a:extLst>
              <a:ext uri="{FF2B5EF4-FFF2-40B4-BE49-F238E27FC236}">
                <a16:creationId xmlns:a16="http://schemas.microsoft.com/office/drawing/2014/main" id="{F70C1BDD-3A01-4566-BC0C-06C411B9A711}"/>
              </a:ext>
            </a:extLst>
          </p:cNvPr>
          <p:cNvGraphicFramePr>
            <a:graphicFrameLocks/>
          </p:cNvGraphicFramePr>
          <p:nvPr>
            <p:extLst>
              <p:ext uri="{D42A27DB-BD31-4B8C-83A1-F6EECF244321}">
                <p14:modId xmlns:p14="http://schemas.microsoft.com/office/powerpoint/2010/main" val="4158721207"/>
              </p:ext>
            </p:extLst>
          </p:nvPr>
        </p:nvGraphicFramePr>
        <p:xfrm>
          <a:off x="2668822" y="9416862"/>
          <a:ext cx="17577003" cy="3837088"/>
        </p:xfrm>
        <a:graphic>
          <a:graphicData uri="http://schemas.openxmlformats.org/drawingml/2006/chart">
            <c:chart xmlns:c="http://schemas.openxmlformats.org/drawingml/2006/chart" xmlns:r="http://schemas.openxmlformats.org/officeDocument/2006/relationships" r:id="rId3"/>
          </a:graphicData>
        </a:graphic>
      </p:graphicFrame>
      <p:grpSp>
        <p:nvGrpSpPr>
          <p:cNvPr id="36" name="Group 35">
            <a:extLst>
              <a:ext uri="{FF2B5EF4-FFF2-40B4-BE49-F238E27FC236}">
                <a16:creationId xmlns:a16="http://schemas.microsoft.com/office/drawing/2014/main" id="{94FA88FE-0DAE-46E2-9B1B-34F965FDAEF7}"/>
              </a:ext>
            </a:extLst>
          </p:cNvPr>
          <p:cNvGrpSpPr/>
          <p:nvPr/>
        </p:nvGrpSpPr>
        <p:grpSpPr>
          <a:xfrm>
            <a:off x="15054001" y="6020913"/>
            <a:ext cx="5254886" cy="3246750"/>
            <a:chOff x="13323046" y="6053367"/>
            <a:chExt cx="5254886" cy="3246750"/>
          </a:xfrm>
        </p:grpSpPr>
        <p:sp>
          <p:nvSpPr>
            <p:cNvPr id="37" name="Rounded Rectangle 31">
              <a:extLst>
                <a:ext uri="{FF2B5EF4-FFF2-40B4-BE49-F238E27FC236}">
                  <a16:creationId xmlns:a16="http://schemas.microsoft.com/office/drawing/2014/main" id="{675F3646-8FCF-4F9E-9EC8-421993C4FFA7}"/>
                </a:ext>
              </a:extLst>
            </p:cNvPr>
            <p:cNvSpPr/>
            <p:nvPr/>
          </p:nvSpPr>
          <p:spPr>
            <a:xfrm>
              <a:off x="13323046" y="6053367"/>
              <a:ext cx="5254886" cy="3246750"/>
            </a:xfrm>
            <a:prstGeom prst="roundRect">
              <a:avLst/>
            </a:prstGeom>
            <a:solidFill>
              <a:schemeClr val="bg1"/>
            </a:solidFill>
            <a:ln>
              <a:noFill/>
            </a:ln>
            <a:effectLst>
              <a:outerShdw blurRad="282878" dist="38100" dir="2700000" sx="102000" sy="102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62E9C110-CD27-48D8-A0C5-1B81965383FB}"/>
                </a:ext>
              </a:extLst>
            </p:cNvPr>
            <p:cNvSpPr txBox="1"/>
            <p:nvPr/>
          </p:nvSpPr>
          <p:spPr>
            <a:xfrm>
              <a:off x="15740675" y="6777047"/>
              <a:ext cx="2541584" cy="1938992"/>
            </a:xfrm>
            <a:prstGeom prst="rect">
              <a:avLst/>
            </a:prstGeom>
            <a:noFill/>
          </p:spPr>
          <p:txBody>
            <a:bodyPr wrap="square" rtlCol="0" anchor="ctr" anchorCtr="0">
              <a:spAutoFit/>
            </a:bodyPr>
            <a:lstStyle>
              <a:defPPr>
                <a:defRPr lang="en-US"/>
              </a:defPPr>
              <a:lvl1pPr>
                <a:defRPr sz="1600">
                  <a:solidFill>
                    <a:schemeClr val="bg1">
                      <a:lumMod val="95000"/>
                    </a:schemeClr>
                  </a:solidFill>
                  <a:latin typeface="+mj-lt"/>
                  <a:ea typeface="Lato Light" panose="020F0502020204030203" pitchFamily="34" charset="0"/>
                  <a:cs typeface="Lato Light" panose="020F0502020204030203" pitchFamily="34" charset="0"/>
                </a:defRPr>
              </a:lvl1pPr>
            </a:lstStyle>
            <a:p>
              <a:r>
                <a:rPr lang="en-US" sz="2400" i="1" dirty="0">
                  <a:solidFill>
                    <a:srgbClr val="001F60"/>
                  </a:solidFill>
                </a:rPr>
                <a:t>3 out of 4 unbanked borrowers</a:t>
              </a:r>
              <a:r>
                <a:rPr lang="en-US" sz="2400" dirty="0">
                  <a:solidFill>
                    <a:srgbClr val="001F60"/>
                  </a:solidFill>
                </a:rPr>
                <a:t> </a:t>
              </a:r>
              <a:r>
                <a:rPr lang="en-US" sz="2400" i="1" dirty="0">
                  <a:solidFill>
                    <a:srgbClr val="001F60"/>
                  </a:solidFill>
                </a:rPr>
                <a:t>in Myanmar </a:t>
              </a:r>
              <a:r>
                <a:rPr lang="en-US" sz="2400" dirty="0">
                  <a:solidFill>
                    <a:srgbClr val="001F60"/>
                  </a:solidFill>
                </a:rPr>
                <a:t>reported by </a:t>
              </a:r>
              <a:r>
                <a:rPr lang="en-US" sz="2400" dirty="0" err="1">
                  <a:solidFill>
                    <a:srgbClr val="001F60"/>
                  </a:solidFill>
                </a:rPr>
                <a:t>ThitsaWorks</a:t>
              </a:r>
              <a:r>
                <a:rPr lang="en-US" sz="2400" dirty="0">
                  <a:solidFill>
                    <a:srgbClr val="001F60"/>
                  </a:solidFill>
                </a:rPr>
                <a:t>.</a:t>
              </a:r>
            </a:p>
          </p:txBody>
        </p:sp>
        <p:pic>
          <p:nvPicPr>
            <p:cNvPr id="39" name="Picture 38">
              <a:extLst>
                <a:ext uri="{FF2B5EF4-FFF2-40B4-BE49-F238E27FC236}">
                  <a16:creationId xmlns:a16="http://schemas.microsoft.com/office/drawing/2014/main" id="{FA2707FF-EFFA-41E0-A825-BE689B89215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946589" y="6275949"/>
              <a:ext cx="1498413" cy="2890353"/>
            </a:xfrm>
            <a:prstGeom prst="rect">
              <a:avLst/>
            </a:prstGeom>
            <a:ln>
              <a:noFill/>
            </a:ln>
            <a:effectLst/>
          </p:spPr>
        </p:pic>
      </p:grpSp>
      <p:grpSp>
        <p:nvGrpSpPr>
          <p:cNvPr id="40" name="Group 39">
            <a:extLst>
              <a:ext uri="{FF2B5EF4-FFF2-40B4-BE49-F238E27FC236}">
                <a16:creationId xmlns:a16="http://schemas.microsoft.com/office/drawing/2014/main" id="{A54AB154-FF19-47F0-8621-51878E4AD778}"/>
              </a:ext>
            </a:extLst>
          </p:cNvPr>
          <p:cNvGrpSpPr/>
          <p:nvPr/>
        </p:nvGrpSpPr>
        <p:grpSpPr>
          <a:xfrm>
            <a:off x="2664669" y="6020913"/>
            <a:ext cx="11697717" cy="3246750"/>
            <a:chOff x="1683221" y="6520425"/>
            <a:chExt cx="5817037" cy="3246750"/>
          </a:xfrm>
        </p:grpSpPr>
        <p:grpSp>
          <p:nvGrpSpPr>
            <p:cNvPr id="41" name="Group 40">
              <a:extLst>
                <a:ext uri="{FF2B5EF4-FFF2-40B4-BE49-F238E27FC236}">
                  <a16:creationId xmlns:a16="http://schemas.microsoft.com/office/drawing/2014/main" id="{D0EEEC99-25FE-4408-B379-DA9E2A0E2E94}"/>
                </a:ext>
              </a:extLst>
            </p:cNvPr>
            <p:cNvGrpSpPr/>
            <p:nvPr/>
          </p:nvGrpSpPr>
          <p:grpSpPr>
            <a:xfrm>
              <a:off x="1683221" y="6520425"/>
              <a:ext cx="5817037" cy="3246750"/>
              <a:chOff x="12828111" y="6053367"/>
              <a:chExt cx="5817037" cy="3246750"/>
            </a:xfrm>
          </p:grpSpPr>
          <p:sp>
            <p:nvSpPr>
              <p:cNvPr id="44" name="Rounded Rectangle 36">
                <a:extLst>
                  <a:ext uri="{FF2B5EF4-FFF2-40B4-BE49-F238E27FC236}">
                    <a16:creationId xmlns:a16="http://schemas.microsoft.com/office/drawing/2014/main" id="{99A0625B-07B7-40FA-AFC0-BBF1390E91AD}"/>
                  </a:ext>
                </a:extLst>
              </p:cNvPr>
              <p:cNvSpPr/>
              <p:nvPr/>
            </p:nvSpPr>
            <p:spPr>
              <a:xfrm>
                <a:off x="12828111" y="6053367"/>
                <a:ext cx="5817037" cy="3246750"/>
              </a:xfrm>
              <a:prstGeom prst="roundRect">
                <a:avLst/>
              </a:prstGeom>
              <a:solidFill>
                <a:schemeClr val="bg1"/>
              </a:solidFill>
              <a:ln>
                <a:noFill/>
              </a:ln>
              <a:effectLst>
                <a:outerShdw blurRad="282878" dist="38100" dir="2700000" sx="102000" sy="102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extBox 44">
                <a:extLst>
                  <a:ext uri="{FF2B5EF4-FFF2-40B4-BE49-F238E27FC236}">
                    <a16:creationId xmlns:a16="http://schemas.microsoft.com/office/drawing/2014/main" id="{52F3CE7E-684E-48CA-97CF-74F2DBA3558C}"/>
                  </a:ext>
                </a:extLst>
              </p:cNvPr>
              <p:cNvSpPr txBox="1"/>
              <p:nvPr/>
            </p:nvSpPr>
            <p:spPr>
              <a:xfrm>
                <a:off x="14390340" y="7336183"/>
                <a:ext cx="4046013" cy="830997"/>
              </a:xfrm>
              <a:prstGeom prst="rect">
                <a:avLst/>
              </a:prstGeom>
              <a:noFill/>
            </p:spPr>
            <p:txBody>
              <a:bodyPr wrap="square" rtlCol="0" anchor="ctr" anchorCtr="0">
                <a:spAutoFit/>
              </a:bodyPr>
              <a:lstStyle>
                <a:defPPr>
                  <a:defRPr lang="en-US"/>
                </a:defPPr>
                <a:lvl1pPr>
                  <a:defRPr sz="1600">
                    <a:solidFill>
                      <a:schemeClr val="bg1">
                        <a:lumMod val="95000"/>
                      </a:schemeClr>
                    </a:solidFill>
                    <a:latin typeface="+mj-lt"/>
                    <a:ea typeface="Lato Light" panose="020F0502020204030203" pitchFamily="34" charset="0"/>
                    <a:cs typeface="Lato Light" panose="020F0502020204030203" pitchFamily="34" charset="0"/>
                  </a:defRPr>
                </a:lvl1pPr>
              </a:lstStyle>
              <a:p>
                <a:r>
                  <a:rPr lang="en-US" sz="2400" i="1" dirty="0">
                    <a:solidFill>
                      <a:srgbClr val="001F60"/>
                    </a:solidFill>
                  </a:rPr>
                  <a:t>1 out of 10 unbanked borrowers in Myanmar </a:t>
                </a:r>
                <a:r>
                  <a:rPr lang="en-US" sz="2400" dirty="0">
                    <a:solidFill>
                      <a:srgbClr val="001F60"/>
                    </a:solidFill>
                  </a:rPr>
                  <a:t>managed with core banking software supported by </a:t>
                </a:r>
                <a:r>
                  <a:rPr lang="en-US" sz="2400" dirty="0" err="1">
                    <a:solidFill>
                      <a:srgbClr val="001F60"/>
                    </a:solidFill>
                  </a:rPr>
                  <a:t>ThtisaWorks</a:t>
                </a:r>
                <a:r>
                  <a:rPr lang="en-US" sz="2400" dirty="0">
                    <a:solidFill>
                      <a:srgbClr val="001F60"/>
                    </a:solidFill>
                  </a:rPr>
                  <a:t>.</a:t>
                </a:r>
              </a:p>
            </p:txBody>
          </p:sp>
        </p:grpSp>
        <p:sp>
          <p:nvSpPr>
            <p:cNvPr id="42" name="TextBox 41">
              <a:extLst>
                <a:ext uri="{FF2B5EF4-FFF2-40B4-BE49-F238E27FC236}">
                  <a16:creationId xmlns:a16="http://schemas.microsoft.com/office/drawing/2014/main" id="{A4ED0959-58B0-4A52-A08C-BD8AD0FB7789}"/>
                </a:ext>
              </a:extLst>
            </p:cNvPr>
            <p:cNvSpPr txBox="1"/>
            <p:nvPr/>
          </p:nvSpPr>
          <p:spPr>
            <a:xfrm>
              <a:off x="2046298" y="6875235"/>
              <a:ext cx="971622" cy="1107996"/>
            </a:xfrm>
            <a:prstGeom prst="rect">
              <a:avLst/>
            </a:prstGeom>
            <a:noFill/>
          </p:spPr>
          <p:txBody>
            <a:bodyPr wrap="square" rtlCol="0" anchor="ctr" anchorCtr="0">
              <a:spAutoFit/>
            </a:bodyPr>
            <a:lstStyle/>
            <a:p>
              <a:r>
                <a:rPr lang="en-US" sz="6600" b="1" dirty="0">
                  <a:solidFill>
                    <a:srgbClr val="4EB848"/>
                  </a:solidFill>
                  <a:latin typeface="Calibri" panose="020F0502020204030204" pitchFamily="34" charset="0"/>
                  <a:ea typeface="League Spartan" charset="0"/>
                  <a:cs typeface="Calibri" panose="020F0502020204030204" pitchFamily="34" charset="0"/>
                </a:rPr>
                <a:t>600K</a:t>
              </a:r>
            </a:p>
          </p:txBody>
        </p:sp>
        <p:pic>
          <p:nvPicPr>
            <p:cNvPr id="43" name="Picture 42">
              <a:extLst>
                <a:ext uri="{FF2B5EF4-FFF2-40B4-BE49-F238E27FC236}">
                  <a16:creationId xmlns:a16="http://schemas.microsoft.com/office/drawing/2014/main" id="{F49031DB-879A-4826-BCCF-9E6F2249346F}"/>
                </a:ext>
              </a:extLst>
            </p:cNvPr>
            <p:cNvPicPr>
              <a:picLocks noChangeAspect="1"/>
            </p:cNvPicPr>
            <p:nvPr/>
          </p:nvPicPr>
          <p:blipFill>
            <a:blip r:embed="rId5"/>
            <a:stretch>
              <a:fillRect/>
            </a:stretch>
          </p:blipFill>
          <p:spPr>
            <a:xfrm>
              <a:off x="2145886" y="8111048"/>
              <a:ext cx="758269" cy="841171"/>
            </a:xfrm>
            <a:prstGeom prst="rect">
              <a:avLst/>
            </a:prstGeom>
          </p:spPr>
        </p:pic>
      </p:grpSp>
      <p:grpSp>
        <p:nvGrpSpPr>
          <p:cNvPr id="46" name="Group 45">
            <a:extLst>
              <a:ext uri="{FF2B5EF4-FFF2-40B4-BE49-F238E27FC236}">
                <a16:creationId xmlns:a16="http://schemas.microsoft.com/office/drawing/2014/main" id="{66E237CF-EB2B-45BB-B717-DA8D1022BA98}"/>
              </a:ext>
            </a:extLst>
          </p:cNvPr>
          <p:cNvGrpSpPr/>
          <p:nvPr/>
        </p:nvGrpSpPr>
        <p:grpSpPr>
          <a:xfrm>
            <a:off x="15054001" y="3264969"/>
            <a:ext cx="5254886" cy="2461136"/>
            <a:chOff x="13692822" y="2168558"/>
            <a:chExt cx="5254886" cy="2461136"/>
          </a:xfrm>
        </p:grpSpPr>
        <p:sp>
          <p:nvSpPr>
            <p:cNvPr id="47" name="Rounded Rectangle 47">
              <a:extLst>
                <a:ext uri="{FF2B5EF4-FFF2-40B4-BE49-F238E27FC236}">
                  <a16:creationId xmlns:a16="http://schemas.microsoft.com/office/drawing/2014/main" id="{46E8D471-C430-4FD4-9347-ECAB07BCA0DD}"/>
                </a:ext>
              </a:extLst>
            </p:cNvPr>
            <p:cNvSpPr/>
            <p:nvPr/>
          </p:nvSpPr>
          <p:spPr>
            <a:xfrm>
              <a:off x="13692822" y="2168558"/>
              <a:ext cx="5254886" cy="2461136"/>
            </a:xfrm>
            <a:prstGeom prst="roundRect">
              <a:avLst/>
            </a:prstGeom>
            <a:solidFill>
              <a:schemeClr val="bg1"/>
            </a:solidFill>
            <a:ln>
              <a:noFill/>
            </a:ln>
            <a:effectLst>
              <a:outerShdw blurRad="282878" dist="38100" dir="2700000" sx="102000" sy="102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27FDC10D-2F7B-4E5C-A9E0-86E2EF73B26E}"/>
                </a:ext>
              </a:extLst>
            </p:cNvPr>
            <p:cNvSpPr txBox="1"/>
            <p:nvPr/>
          </p:nvSpPr>
          <p:spPr>
            <a:xfrm>
              <a:off x="14215309" y="2502623"/>
              <a:ext cx="1353256" cy="1107996"/>
            </a:xfrm>
            <a:prstGeom prst="rect">
              <a:avLst/>
            </a:prstGeom>
            <a:noFill/>
          </p:spPr>
          <p:txBody>
            <a:bodyPr wrap="none" rtlCol="0" anchor="ctr" anchorCtr="0">
              <a:spAutoFit/>
            </a:bodyPr>
            <a:lstStyle/>
            <a:p>
              <a:r>
                <a:rPr lang="en-US" sz="6600" b="1" dirty="0">
                  <a:solidFill>
                    <a:srgbClr val="F45964"/>
                  </a:solidFill>
                  <a:latin typeface="Calibri" panose="020F0502020204030204" pitchFamily="34" charset="0"/>
                  <a:ea typeface="League Spartan" charset="0"/>
                  <a:cs typeface="Calibri" panose="020F0502020204030204" pitchFamily="34" charset="0"/>
                </a:rPr>
                <a:t>3M</a:t>
              </a:r>
            </a:p>
          </p:txBody>
        </p:sp>
        <p:sp>
          <p:nvSpPr>
            <p:cNvPr id="49" name="TextBox 48">
              <a:extLst>
                <a:ext uri="{FF2B5EF4-FFF2-40B4-BE49-F238E27FC236}">
                  <a16:creationId xmlns:a16="http://schemas.microsoft.com/office/drawing/2014/main" id="{EEB12154-2E94-4ECC-9E02-3BC64E0B1F3D}"/>
                </a:ext>
              </a:extLst>
            </p:cNvPr>
            <p:cNvSpPr txBox="1"/>
            <p:nvPr/>
          </p:nvSpPr>
          <p:spPr>
            <a:xfrm>
              <a:off x="15987343" y="2624095"/>
              <a:ext cx="2752511" cy="1569660"/>
            </a:xfrm>
            <a:prstGeom prst="rect">
              <a:avLst/>
            </a:prstGeom>
            <a:noFill/>
          </p:spPr>
          <p:txBody>
            <a:bodyPr wrap="square" rtlCol="0" anchor="ctr" anchorCtr="0">
              <a:spAutoFit/>
            </a:bodyPr>
            <a:lstStyle>
              <a:defPPr>
                <a:defRPr lang="en-US"/>
              </a:defPPr>
              <a:lvl1pPr>
                <a:defRPr sz="1600">
                  <a:solidFill>
                    <a:schemeClr val="bg1">
                      <a:lumMod val="95000"/>
                    </a:schemeClr>
                  </a:solidFill>
                  <a:latin typeface="+mj-lt"/>
                  <a:ea typeface="Lato Light" panose="020F0502020204030203" pitchFamily="34" charset="0"/>
                  <a:cs typeface="Lato Light" panose="020F0502020204030203" pitchFamily="34" charset="0"/>
                </a:defRPr>
              </a:lvl1pPr>
            </a:lstStyle>
            <a:p>
              <a:r>
                <a:rPr lang="en-US" sz="2400" dirty="0">
                  <a:solidFill>
                    <a:srgbClr val="001F60"/>
                  </a:solidFill>
                </a:rPr>
                <a:t>Credit reports of unbanked borrowers analyzed monthly</a:t>
              </a:r>
            </a:p>
          </p:txBody>
        </p:sp>
        <p:pic>
          <p:nvPicPr>
            <p:cNvPr id="50" name="Picture 49">
              <a:extLst>
                <a:ext uri="{FF2B5EF4-FFF2-40B4-BE49-F238E27FC236}">
                  <a16:creationId xmlns:a16="http://schemas.microsoft.com/office/drawing/2014/main" id="{61FA8B0E-C47E-4851-B3DA-08AA37E824AA}"/>
                </a:ext>
              </a:extLst>
            </p:cNvPr>
            <p:cNvPicPr>
              <a:picLocks noChangeAspect="1"/>
            </p:cNvPicPr>
            <p:nvPr/>
          </p:nvPicPr>
          <p:blipFill>
            <a:blip r:embed="rId6"/>
            <a:stretch>
              <a:fillRect/>
            </a:stretch>
          </p:blipFill>
          <p:spPr>
            <a:xfrm>
              <a:off x="14523828" y="3515701"/>
              <a:ext cx="812800" cy="635000"/>
            </a:xfrm>
            <a:prstGeom prst="rect">
              <a:avLst/>
            </a:prstGeom>
          </p:spPr>
        </p:pic>
      </p:grpSp>
      <p:grpSp>
        <p:nvGrpSpPr>
          <p:cNvPr id="51" name="Group 50">
            <a:extLst>
              <a:ext uri="{FF2B5EF4-FFF2-40B4-BE49-F238E27FC236}">
                <a16:creationId xmlns:a16="http://schemas.microsoft.com/office/drawing/2014/main" id="{7CB49EB1-C9E5-4625-B07C-86CA39CEAA1C}"/>
              </a:ext>
            </a:extLst>
          </p:cNvPr>
          <p:cNvGrpSpPr/>
          <p:nvPr/>
        </p:nvGrpSpPr>
        <p:grpSpPr>
          <a:xfrm>
            <a:off x="9047415" y="3264969"/>
            <a:ext cx="5254886" cy="2461136"/>
            <a:chOff x="7681488" y="3802965"/>
            <a:chExt cx="5254886" cy="2461136"/>
          </a:xfrm>
        </p:grpSpPr>
        <p:sp>
          <p:nvSpPr>
            <p:cNvPr id="52" name="Rounded Rectangle 52">
              <a:extLst>
                <a:ext uri="{FF2B5EF4-FFF2-40B4-BE49-F238E27FC236}">
                  <a16:creationId xmlns:a16="http://schemas.microsoft.com/office/drawing/2014/main" id="{1A7A8B2F-C369-4AB5-ABAD-1D7B0E6EDCA0}"/>
                </a:ext>
              </a:extLst>
            </p:cNvPr>
            <p:cNvSpPr/>
            <p:nvPr/>
          </p:nvSpPr>
          <p:spPr>
            <a:xfrm>
              <a:off x="7681488" y="3802965"/>
              <a:ext cx="5254886" cy="2461136"/>
            </a:xfrm>
            <a:prstGeom prst="roundRect">
              <a:avLst/>
            </a:prstGeom>
            <a:solidFill>
              <a:schemeClr val="bg1"/>
            </a:solidFill>
            <a:ln>
              <a:noFill/>
            </a:ln>
            <a:effectLst>
              <a:outerShdw blurRad="282878" dist="38100" dir="2700000" sx="102000" sy="102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7E5C253B-6E3D-4945-BF72-4E54219D83D4}"/>
                </a:ext>
              </a:extLst>
            </p:cNvPr>
            <p:cNvSpPr txBox="1"/>
            <p:nvPr/>
          </p:nvSpPr>
          <p:spPr>
            <a:xfrm>
              <a:off x="9976010" y="4258502"/>
              <a:ext cx="2541584" cy="1569660"/>
            </a:xfrm>
            <a:prstGeom prst="rect">
              <a:avLst/>
            </a:prstGeom>
            <a:noFill/>
          </p:spPr>
          <p:txBody>
            <a:bodyPr wrap="square" rtlCol="0" anchor="ctr" anchorCtr="0">
              <a:spAutoFit/>
            </a:bodyPr>
            <a:lstStyle>
              <a:defPPr>
                <a:defRPr lang="en-US"/>
              </a:defPPr>
              <a:lvl1pPr>
                <a:defRPr sz="1600">
                  <a:solidFill>
                    <a:schemeClr val="bg1">
                      <a:lumMod val="95000"/>
                    </a:schemeClr>
                  </a:solidFill>
                  <a:latin typeface="+mj-lt"/>
                  <a:ea typeface="Lato Light" panose="020F0502020204030203" pitchFamily="34" charset="0"/>
                  <a:cs typeface="Lato Light" panose="020F0502020204030203" pitchFamily="34" charset="0"/>
                </a:defRPr>
              </a:lvl1pPr>
            </a:lstStyle>
            <a:p>
              <a:r>
                <a:rPr lang="en-US" sz="2400" dirty="0">
                  <a:solidFill>
                    <a:srgbClr val="001F60"/>
                  </a:solidFill>
                </a:rPr>
                <a:t>Unbanked received digital financial literacy content</a:t>
              </a:r>
            </a:p>
          </p:txBody>
        </p:sp>
        <p:sp>
          <p:nvSpPr>
            <p:cNvPr id="54" name="TextBox 53">
              <a:extLst>
                <a:ext uri="{FF2B5EF4-FFF2-40B4-BE49-F238E27FC236}">
                  <a16:creationId xmlns:a16="http://schemas.microsoft.com/office/drawing/2014/main" id="{073CA7B5-69DE-48D1-A98F-8571FB9705C8}"/>
                </a:ext>
              </a:extLst>
            </p:cNvPr>
            <p:cNvSpPr txBox="1"/>
            <p:nvPr/>
          </p:nvSpPr>
          <p:spPr>
            <a:xfrm>
              <a:off x="8203975" y="4137030"/>
              <a:ext cx="1353256" cy="1107996"/>
            </a:xfrm>
            <a:prstGeom prst="rect">
              <a:avLst/>
            </a:prstGeom>
            <a:noFill/>
          </p:spPr>
          <p:txBody>
            <a:bodyPr wrap="none" rtlCol="0" anchor="ctr" anchorCtr="0">
              <a:spAutoFit/>
            </a:bodyPr>
            <a:lstStyle/>
            <a:p>
              <a:r>
                <a:rPr lang="en-US" sz="6600" b="1" dirty="0">
                  <a:solidFill>
                    <a:srgbClr val="727DE8"/>
                  </a:solidFill>
                  <a:latin typeface="Calibri" panose="020F0502020204030204" pitchFamily="34" charset="0"/>
                  <a:ea typeface="League Spartan" charset="0"/>
                  <a:cs typeface="Calibri" panose="020F0502020204030204" pitchFamily="34" charset="0"/>
                </a:rPr>
                <a:t>1M</a:t>
              </a:r>
            </a:p>
          </p:txBody>
        </p:sp>
        <p:pic>
          <p:nvPicPr>
            <p:cNvPr id="55" name="Picture 54">
              <a:extLst>
                <a:ext uri="{FF2B5EF4-FFF2-40B4-BE49-F238E27FC236}">
                  <a16:creationId xmlns:a16="http://schemas.microsoft.com/office/drawing/2014/main" id="{FE3DEEEC-2144-43C1-86AF-7935C5F6F964}"/>
                </a:ext>
              </a:extLst>
            </p:cNvPr>
            <p:cNvPicPr>
              <a:picLocks noChangeAspect="1"/>
            </p:cNvPicPr>
            <p:nvPr/>
          </p:nvPicPr>
          <p:blipFill>
            <a:blip r:embed="rId7"/>
            <a:stretch>
              <a:fillRect/>
            </a:stretch>
          </p:blipFill>
          <p:spPr>
            <a:xfrm>
              <a:off x="8575994" y="5334638"/>
              <a:ext cx="749300" cy="571500"/>
            </a:xfrm>
            <a:prstGeom prst="rect">
              <a:avLst/>
            </a:prstGeom>
          </p:spPr>
        </p:pic>
      </p:grpSp>
      <p:grpSp>
        <p:nvGrpSpPr>
          <p:cNvPr id="56" name="Group 55">
            <a:extLst>
              <a:ext uri="{FF2B5EF4-FFF2-40B4-BE49-F238E27FC236}">
                <a16:creationId xmlns:a16="http://schemas.microsoft.com/office/drawing/2014/main" id="{47CDC3F0-4259-4652-8F97-5E601DFE96F0}"/>
              </a:ext>
            </a:extLst>
          </p:cNvPr>
          <p:cNvGrpSpPr/>
          <p:nvPr/>
        </p:nvGrpSpPr>
        <p:grpSpPr>
          <a:xfrm>
            <a:off x="2736632" y="3264969"/>
            <a:ext cx="5749821" cy="2461136"/>
            <a:chOff x="1370705" y="3802965"/>
            <a:chExt cx="5749821" cy="2461136"/>
          </a:xfrm>
        </p:grpSpPr>
        <p:sp>
          <p:nvSpPr>
            <p:cNvPr id="57" name="Rounded Rectangle 60">
              <a:extLst>
                <a:ext uri="{FF2B5EF4-FFF2-40B4-BE49-F238E27FC236}">
                  <a16:creationId xmlns:a16="http://schemas.microsoft.com/office/drawing/2014/main" id="{085AD22E-C870-4CC4-B37D-F6EF1BEF7586}"/>
                </a:ext>
              </a:extLst>
            </p:cNvPr>
            <p:cNvSpPr/>
            <p:nvPr/>
          </p:nvSpPr>
          <p:spPr>
            <a:xfrm>
              <a:off x="1370705" y="3802965"/>
              <a:ext cx="5749821" cy="2461136"/>
            </a:xfrm>
            <a:prstGeom prst="roundRect">
              <a:avLst/>
            </a:prstGeom>
            <a:solidFill>
              <a:schemeClr val="bg1"/>
            </a:solidFill>
            <a:ln>
              <a:noFill/>
            </a:ln>
            <a:effectLst>
              <a:outerShdw blurRad="282878" dist="38100" dir="2700000" sx="102000" sy="102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82AB5AEE-DDDE-4E08-A8AE-E0B31136E71A}"/>
                </a:ext>
              </a:extLst>
            </p:cNvPr>
            <p:cNvSpPr txBox="1"/>
            <p:nvPr/>
          </p:nvSpPr>
          <p:spPr>
            <a:xfrm>
              <a:off x="3665227" y="4332422"/>
              <a:ext cx="2931640" cy="1569660"/>
            </a:xfrm>
            <a:prstGeom prst="rect">
              <a:avLst/>
            </a:prstGeom>
            <a:noFill/>
          </p:spPr>
          <p:txBody>
            <a:bodyPr wrap="square" rtlCol="0" anchor="ctr" anchorCtr="0">
              <a:spAutoFit/>
            </a:bodyPr>
            <a:lstStyle>
              <a:defPPr>
                <a:defRPr lang="en-US"/>
              </a:defPPr>
              <a:lvl1pPr>
                <a:defRPr sz="1600">
                  <a:solidFill>
                    <a:schemeClr val="bg1">
                      <a:lumMod val="95000"/>
                    </a:schemeClr>
                  </a:solidFill>
                  <a:latin typeface="+mj-lt"/>
                  <a:ea typeface="Lato Light" panose="020F0502020204030203" pitchFamily="34" charset="0"/>
                  <a:cs typeface="Lato Light" panose="020F0502020204030203" pitchFamily="34" charset="0"/>
                </a:defRPr>
              </a:lvl1pPr>
            </a:lstStyle>
            <a:p>
              <a:r>
                <a:rPr lang="en-US" sz="2400" dirty="0">
                  <a:solidFill>
                    <a:srgbClr val="001F60"/>
                  </a:solidFill>
                </a:rPr>
                <a:t>Financial Institutions trust </a:t>
              </a:r>
              <a:r>
                <a:rPr lang="en-US" sz="2400" dirty="0" err="1">
                  <a:solidFill>
                    <a:srgbClr val="001F60"/>
                  </a:solidFill>
                </a:rPr>
                <a:t>ThitsaWorks</a:t>
              </a:r>
              <a:r>
                <a:rPr lang="en-US" sz="2400" dirty="0">
                  <a:solidFill>
                    <a:srgbClr val="001F60"/>
                  </a:solidFill>
                </a:rPr>
                <a:t> with their digital transformation</a:t>
              </a:r>
            </a:p>
          </p:txBody>
        </p:sp>
        <p:sp>
          <p:nvSpPr>
            <p:cNvPr id="59" name="TextBox 58">
              <a:extLst>
                <a:ext uri="{FF2B5EF4-FFF2-40B4-BE49-F238E27FC236}">
                  <a16:creationId xmlns:a16="http://schemas.microsoft.com/office/drawing/2014/main" id="{96CE9412-844D-4257-A81F-5948285C243E}"/>
                </a:ext>
              </a:extLst>
            </p:cNvPr>
            <p:cNvSpPr txBox="1"/>
            <p:nvPr/>
          </p:nvSpPr>
          <p:spPr>
            <a:xfrm>
              <a:off x="2159769" y="4189207"/>
              <a:ext cx="1480713" cy="1107996"/>
            </a:xfrm>
            <a:prstGeom prst="rect">
              <a:avLst/>
            </a:prstGeom>
            <a:noFill/>
          </p:spPr>
          <p:txBody>
            <a:bodyPr wrap="square" rtlCol="0" anchor="ctr" anchorCtr="0">
              <a:spAutoFit/>
            </a:bodyPr>
            <a:lstStyle/>
            <a:p>
              <a:r>
                <a:rPr lang="en-US" sz="6600" b="1" dirty="0">
                  <a:solidFill>
                    <a:srgbClr val="001F60"/>
                  </a:solidFill>
                  <a:latin typeface="Calibri" panose="020F0502020204030204" pitchFamily="34" charset="0"/>
                  <a:ea typeface="League Spartan" charset="0"/>
                  <a:cs typeface="Calibri" panose="020F0502020204030204" pitchFamily="34" charset="0"/>
                </a:rPr>
                <a:t>70</a:t>
              </a:r>
            </a:p>
          </p:txBody>
        </p:sp>
        <p:pic>
          <p:nvPicPr>
            <p:cNvPr id="60" name="Picture 59">
              <a:extLst>
                <a:ext uri="{FF2B5EF4-FFF2-40B4-BE49-F238E27FC236}">
                  <a16:creationId xmlns:a16="http://schemas.microsoft.com/office/drawing/2014/main" id="{B32C33C4-8E52-49B1-8961-AF3500321B75}"/>
                </a:ext>
              </a:extLst>
            </p:cNvPr>
            <p:cNvPicPr>
              <a:picLocks noChangeAspect="1"/>
            </p:cNvPicPr>
            <p:nvPr/>
          </p:nvPicPr>
          <p:blipFill>
            <a:blip r:embed="rId8"/>
            <a:stretch>
              <a:fillRect/>
            </a:stretch>
          </p:blipFill>
          <p:spPr>
            <a:xfrm>
              <a:off x="2301119" y="5388199"/>
              <a:ext cx="698500" cy="698500"/>
            </a:xfrm>
            <a:prstGeom prst="rect">
              <a:avLst/>
            </a:prstGeom>
          </p:spPr>
        </p:pic>
      </p:grpSp>
    </p:spTree>
    <p:extLst>
      <p:ext uri="{BB962C8B-B14F-4D97-AF65-F5344CB8AC3E}">
        <p14:creationId xmlns:p14="http://schemas.microsoft.com/office/powerpoint/2010/main" val="1647229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17B91-D8A4-E8D6-5787-B5E3E49FD3C2}"/>
              </a:ext>
            </a:extLst>
          </p:cNvPr>
          <p:cNvSpPr>
            <a:spLocks noGrp="1"/>
          </p:cNvSpPr>
          <p:nvPr>
            <p:ph type="title"/>
          </p:nvPr>
        </p:nvSpPr>
        <p:spPr/>
        <p:txBody>
          <a:bodyPr/>
          <a:lstStyle/>
          <a:p>
            <a:r>
              <a:rPr lang="en-US" dirty="0" err="1">
                <a:cs typeface="Arial"/>
              </a:rPr>
              <a:t>WynePay</a:t>
            </a:r>
            <a:r>
              <a:rPr lang="en-US" dirty="0">
                <a:cs typeface="Arial"/>
              </a:rPr>
              <a:t> Journey</a:t>
            </a:r>
            <a:endParaRPr lang="en-US" dirty="0"/>
          </a:p>
        </p:txBody>
      </p:sp>
      <p:grpSp>
        <p:nvGrpSpPr>
          <p:cNvPr id="4" name="Group 3">
            <a:extLst>
              <a:ext uri="{FF2B5EF4-FFF2-40B4-BE49-F238E27FC236}">
                <a16:creationId xmlns:a16="http://schemas.microsoft.com/office/drawing/2014/main" id="{1310EEF8-8385-C97F-A9CA-4EF32DF10651}"/>
              </a:ext>
            </a:extLst>
          </p:cNvPr>
          <p:cNvGrpSpPr/>
          <p:nvPr/>
        </p:nvGrpSpPr>
        <p:grpSpPr>
          <a:xfrm>
            <a:off x="2132012" y="1340594"/>
            <a:ext cx="14430974" cy="12416764"/>
            <a:chOff x="1065212" y="670297"/>
            <a:chExt cx="7215487" cy="6208382"/>
          </a:xfrm>
        </p:grpSpPr>
        <p:sp>
          <p:nvSpPr>
            <p:cNvPr id="77" name="Freeform 23">
              <a:extLst>
                <a:ext uri="{FF2B5EF4-FFF2-40B4-BE49-F238E27FC236}">
                  <a16:creationId xmlns:a16="http://schemas.microsoft.com/office/drawing/2014/main" id="{CAD8B921-64DF-292B-E45D-1A1FDA02FC62}"/>
                </a:ext>
              </a:extLst>
            </p:cNvPr>
            <p:cNvSpPr/>
            <p:nvPr/>
          </p:nvSpPr>
          <p:spPr>
            <a:xfrm>
              <a:off x="1065212" y="697948"/>
              <a:ext cx="7173065" cy="6179434"/>
            </a:xfrm>
            <a:custGeom>
              <a:avLst/>
              <a:gdLst>
                <a:gd name="connsiteX0" fmla="*/ 8891 w 6847950"/>
                <a:gd name="connsiteY0" fmla="*/ 5633049 h 6332340"/>
                <a:gd name="connsiteX1" fmla="*/ 6547713 w 6847950"/>
                <a:gd name="connsiteY1" fmla="*/ 0 h 6332340"/>
                <a:gd name="connsiteX2" fmla="*/ 5167487 w 6847950"/>
                <a:gd name="connsiteY2" fmla="*/ 5624423 h 6332340"/>
                <a:gd name="connsiteX3" fmla="*/ 8891 w 6847950"/>
                <a:gd name="connsiteY3" fmla="*/ 5633049 h 6332340"/>
                <a:gd name="connsiteX0" fmla="*/ 8891 w 6847950"/>
                <a:gd name="connsiteY0" fmla="*/ 5633049 h 6332340"/>
                <a:gd name="connsiteX1" fmla="*/ 6547713 w 6847950"/>
                <a:gd name="connsiteY1" fmla="*/ 0 h 6332340"/>
                <a:gd name="connsiteX2" fmla="*/ 5167487 w 6847950"/>
                <a:gd name="connsiteY2" fmla="*/ 5624423 h 6332340"/>
                <a:gd name="connsiteX3" fmla="*/ 8891 w 6847950"/>
                <a:gd name="connsiteY3" fmla="*/ 5633049 h 6332340"/>
                <a:gd name="connsiteX0" fmla="*/ 8891 w 6547713"/>
                <a:gd name="connsiteY0" fmla="*/ 5633049 h 6332340"/>
                <a:gd name="connsiteX1" fmla="*/ 6547713 w 6547713"/>
                <a:gd name="connsiteY1" fmla="*/ 0 h 6332340"/>
                <a:gd name="connsiteX2" fmla="*/ 5167487 w 6547713"/>
                <a:gd name="connsiteY2" fmla="*/ 5624423 h 6332340"/>
                <a:gd name="connsiteX3" fmla="*/ 8891 w 6547713"/>
                <a:gd name="connsiteY3" fmla="*/ 5633049 h 6332340"/>
                <a:gd name="connsiteX0" fmla="*/ 0 w 6538822"/>
                <a:gd name="connsiteY0" fmla="*/ 5633049 h 5633049"/>
                <a:gd name="connsiteX1" fmla="*/ 6538822 w 6538822"/>
                <a:gd name="connsiteY1" fmla="*/ 0 h 5633049"/>
                <a:gd name="connsiteX2" fmla="*/ 5158596 w 6538822"/>
                <a:gd name="connsiteY2" fmla="*/ 5624423 h 5633049"/>
                <a:gd name="connsiteX3" fmla="*/ 0 w 6538822"/>
                <a:gd name="connsiteY3" fmla="*/ 5633049 h 5633049"/>
              </a:gdLst>
              <a:ahLst/>
              <a:cxnLst>
                <a:cxn ang="0">
                  <a:pos x="connsiteX0" y="connsiteY0"/>
                </a:cxn>
                <a:cxn ang="0">
                  <a:pos x="connsiteX1" y="connsiteY1"/>
                </a:cxn>
                <a:cxn ang="0">
                  <a:pos x="connsiteX2" y="connsiteY2"/>
                </a:cxn>
                <a:cxn ang="0">
                  <a:pos x="connsiteX3" y="connsiteY3"/>
                </a:cxn>
              </a:cxnLst>
              <a:rect l="l" t="t" r="r" b="b"/>
              <a:pathLst>
                <a:path w="6538822" h="5633049">
                  <a:moveTo>
                    <a:pt x="0" y="5633049"/>
                  </a:moveTo>
                  <a:lnTo>
                    <a:pt x="6538822" y="0"/>
                  </a:lnTo>
                  <a:lnTo>
                    <a:pt x="5158596" y="5624423"/>
                  </a:lnTo>
                  <a:lnTo>
                    <a:pt x="0" y="5633049"/>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7200"/>
            </a:p>
          </p:txBody>
        </p:sp>
        <p:sp>
          <p:nvSpPr>
            <p:cNvPr id="78" name="Freeform 6">
              <a:extLst>
                <a:ext uri="{FF2B5EF4-FFF2-40B4-BE49-F238E27FC236}">
                  <a16:creationId xmlns:a16="http://schemas.microsoft.com/office/drawing/2014/main" id="{495E9C69-51F6-D02F-7B9F-C6319CA1C87B}"/>
                </a:ext>
              </a:extLst>
            </p:cNvPr>
            <p:cNvSpPr>
              <a:spLocks/>
            </p:cNvSpPr>
            <p:nvPr/>
          </p:nvSpPr>
          <p:spPr bwMode="auto">
            <a:xfrm>
              <a:off x="2176804" y="670297"/>
              <a:ext cx="6103895" cy="6208382"/>
            </a:xfrm>
            <a:custGeom>
              <a:avLst/>
              <a:gdLst>
                <a:gd name="T0" fmla="*/ 3505 w 3505"/>
                <a:gd name="T1" fmla="*/ 0 h 3565"/>
                <a:gd name="T2" fmla="*/ 2103 w 3505"/>
                <a:gd name="T3" fmla="*/ 3565 h 3565"/>
                <a:gd name="T4" fmla="*/ 0 w 3505"/>
                <a:gd name="T5" fmla="*/ 3565 h 3565"/>
                <a:gd name="T6" fmla="*/ 3505 w 3505"/>
                <a:gd name="T7" fmla="*/ 0 h 3565"/>
              </a:gdLst>
              <a:ahLst/>
              <a:cxnLst>
                <a:cxn ang="0">
                  <a:pos x="T0" y="T1"/>
                </a:cxn>
                <a:cxn ang="0">
                  <a:pos x="T2" y="T3"/>
                </a:cxn>
                <a:cxn ang="0">
                  <a:pos x="T4" y="T5"/>
                </a:cxn>
                <a:cxn ang="0">
                  <a:pos x="T6" y="T7"/>
                </a:cxn>
              </a:cxnLst>
              <a:rect l="0" t="0" r="r" b="b"/>
              <a:pathLst>
                <a:path w="3505" h="3565">
                  <a:moveTo>
                    <a:pt x="3505" y="0"/>
                  </a:moveTo>
                  <a:lnTo>
                    <a:pt x="2103" y="3565"/>
                  </a:lnTo>
                  <a:lnTo>
                    <a:pt x="0" y="3565"/>
                  </a:lnTo>
                  <a:lnTo>
                    <a:pt x="3505" y="0"/>
                  </a:lnTo>
                  <a:close/>
                </a:path>
              </a:pathLst>
            </a:custGeom>
            <a:solidFill>
              <a:schemeClr val="accent4"/>
            </a:solidFill>
            <a:ln w="0">
              <a:noFill/>
              <a:prstDash val="solid"/>
              <a:round/>
              <a:headEnd/>
              <a:tailEnd/>
            </a:ln>
          </p:spPr>
          <p:txBody>
            <a:bodyPr vert="horz" wrap="square" lIns="182880" tIns="91440" rIns="182880" bIns="91440" numCol="1" anchor="t" anchorCtr="0" compatLnSpc="1">
              <a:prstTxWarp prst="textNoShape">
                <a:avLst/>
              </a:prstTxWarp>
            </a:bodyPr>
            <a:lstStyle/>
            <a:p>
              <a:endParaRPr lang="en-IN" sz="7200"/>
            </a:p>
          </p:txBody>
        </p:sp>
      </p:grpSp>
      <p:sp>
        <p:nvSpPr>
          <p:cNvPr id="5" name="Right Arrow 5">
            <a:extLst>
              <a:ext uri="{FF2B5EF4-FFF2-40B4-BE49-F238E27FC236}">
                <a16:creationId xmlns:a16="http://schemas.microsoft.com/office/drawing/2014/main" id="{2471F257-EEFC-7AD4-D81A-78ACAC2AACFE}"/>
              </a:ext>
            </a:extLst>
          </p:cNvPr>
          <p:cNvSpPr/>
          <p:nvPr/>
        </p:nvSpPr>
        <p:spPr>
          <a:xfrm rot="17596173">
            <a:off x="7394062" y="11658617"/>
            <a:ext cx="3244270" cy="1469374"/>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7200"/>
          </a:p>
        </p:txBody>
      </p:sp>
      <p:sp>
        <p:nvSpPr>
          <p:cNvPr id="6" name="Right Arrow 5">
            <a:extLst>
              <a:ext uri="{FF2B5EF4-FFF2-40B4-BE49-F238E27FC236}">
                <a16:creationId xmlns:a16="http://schemas.microsoft.com/office/drawing/2014/main" id="{9DF2E0E4-1C19-8FF8-4829-54537207B8C1}"/>
              </a:ext>
            </a:extLst>
          </p:cNvPr>
          <p:cNvSpPr/>
          <p:nvPr/>
        </p:nvSpPr>
        <p:spPr>
          <a:xfrm rot="17596173">
            <a:off x="10980223" y="7999126"/>
            <a:ext cx="1314772" cy="595480"/>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7200"/>
          </a:p>
        </p:txBody>
      </p:sp>
      <p:sp>
        <p:nvSpPr>
          <p:cNvPr id="7" name="Right Arrow 5">
            <a:extLst>
              <a:ext uri="{FF2B5EF4-FFF2-40B4-BE49-F238E27FC236}">
                <a16:creationId xmlns:a16="http://schemas.microsoft.com/office/drawing/2014/main" id="{46BB7D59-DBB2-775B-1C9F-60B2554F0948}"/>
              </a:ext>
            </a:extLst>
          </p:cNvPr>
          <p:cNvSpPr/>
          <p:nvPr/>
        </p:nvSpPr>
        <p:spPr>
          <a:xfrm rot="17596173">
            <a:off x="13032553" y="5573936"/>
            <a:ext cx="827924" cy="374980"/>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7200"/>
          </a:p>
        </p:txBody>
      </p:sp>
      <p:grpSp>
        <p:nvGrpSpPr>
          <p:cNvPr id="8" name="Group 7">
            <a:extLst>
              <a:ext uri="{FF2B5EF4-FFF2-40B4-BE49-F238E27FC236}">
                <a16:creationId xmlns:a16="http://schemas.microsoft.com/office/drawing/2014/main" id="{76D08A5C-1576-B10E-3FD5-E5915EE9E605}"/>
              </a:ext>
            </a:extLst>
          </p:cNvPr>
          <p:cNvGrpSpPr/>
          <p:nvPr/>
        </p:nvGrpSpPr>
        <p:grpSpPr>
          <a:xfrm>
            <a:off x="5843659" y="8460750"/>
            <a:ext cx="6610116" cy="3932552"/>
            <a:chOff x="2921036" y="4230375"/>
            <a:chExt cx="3305058" cy="1966276"/>
          </a:xfrm>
          <a:solidFill>
            <a:srgbClr val="92D050"/>
          </a:solidFill>
        </p:grpSpPr>
        <p:sp>
          <p:nvSpPr>
            <p:cNvPr id="83" name="Freeform 7">
              <a:extLst>
                <a:ext uri="{FF2B5EF4-FFF2-40B4-BE49-F238E27FC236}">
                  <a16:creationId xmlns:a16="http://schemas.microsoft.com/office/drawing/2014/main" id="{92566D28-8975-4AD7-15FF-DA47C68B3BF7}"/>
                </a:ext>
              </a:extLst>
            </p:cNvPr>
            <p:cNvSpPr>
              <a:spLocks/>
            </p:cNvSpPr>
            <p:nvPr/>
          </p:nvSpPr>
          <p:spPr bwMode="auto">
            <a:xfrm>
              <a:off x="5943975" y="5729875"/>
              <a:ext cx="282119" cy="466776"/>
            </a:xfrm>
            <a:custGeom>
              <a:avLst/>
              <a:gdLst>
                <a:gd name="T0" fmla="*/ 111 w 165"/>
                <a:gd name="T1" fmla="*/ 0 h 273"/>
                <a:gd name="T2" fmla="*/ 165 w 165"/>
                <a:gd name="T3" fmla="*/ 0 h 273"/>
                <a:gd name="T4" fmla="*/ 55 w 165"/>
                <a:gd name="T5" fmla="*/ 273 h 273"/>
                <a:gd name="T6" fmla="*/ 0 w 165"/>
                <a:gd name="T7" fmla="*/ 273 h 273"/>
                <a:gd name="T8" fmla="*/ 111 w 165"/>
                <a:gd name="T9" fmla="*/ 0 h 273"/>
              </a:gdLst>
              <a:ahLst/>
              <a:cxnLst>
                <a:cxn ang="0">
                  <a:pos x="T0" y="T1"/>
                </a:cxn>
                <a:cxn ang="0">
                  <a:pos x="T2" y="T3"/>
                </a:cxn>
                <a:cxn ang="0">
                  <a:pos x="T4" y="T5"/>
                </a:cxn>
                <a:cxn ang="0">
                  <a:pos x="T6" y="T7"/>
                </a:cxn>
                <a:cxn ang="0">
                  <a:pos x="T8" y="T9"/>
                </a:cxn>
              </a:cxnLst>
              <a:rect l="0" t="0" r="r" b="b"/>
              <a:pathLst>
                <a:path w="165" h="273">
                  <a:moveTo>
                    <a:pt x="111" y="0"/>
                  </a:moveTo>
                  <a:lnTo>
                    <a:pt x="165" y="0"/>
                  </a:lnTo>
                  <a:lnTo>
                    <a:pt x="55" y="273"/>
                  </a:lnTo>
                  <a:lnTo>
                    <a:pt x="0" y="273"/>
                  </a:lnTo>
                  <a:lnTo>
                    <a:pt x="111" y="0"/>
                  </a:lnTo>
                  <a:close/>
                </a:path>
              </a:pathLst>
            </a:custGeom>
            <a:grpFill/>
            <a:ln w="0">
              <a:noFill/>
              <a:prstDash val="solid"/>
              <a:round/>
              <a:headEnd/>
              <a:tailEnd/>
            </a:ln>
          </p:spPr>
          <p:txBody>
            <a:bodyPr vert="horz" wrap="square" lIns="182880" tIns="91440" rIns="182880" bIns="91440" numCol="1" anchor="t" anchorCtr="0" compatLnSpc="1">
              <a:prstTxWarp prst="textNoShape">
                <a:avLst/>
              </a:prstTxWarp>
            </a:bodyPr>
            <a:lstStyle/>
            <a:p>
              <a:endParaRPr lang="en-IN" sz="7200"/>
            </a:p>
          </p:txBody>
        </p:sp>
        <p:sp>
          <p:nvSpPr>
            <p:cNvPr id="84" name="Freeform 8">
              <a:extLst>
                <a:ext uri="{FF2B5EF4-FFF2-40B4-BE49-F238E27FC236}">
                  <a16:creationId xmlns:a16="http://schemas.microsoft.com/office/drawing/2014/main" id="{E7D66708-87EA-0E2E-9C2F-14146EE67474}"/>
                </a:ext>
              </a:extLst>
            </p:cNvPr>
            <p:cNvSpPr>
              <a:spLocks/>
            </p:cNvSpPr>
            <p:nvPr/>
          </p:nvSpPr>
          <p:spPr bwMode="auto">
            <a:xfrm>
              <a:off x="2921036" y="5801686"/>
              <a:ext cx="482165" cy="394965"/>
            </a:xfrm>
            <a:custGeom>
              <a:avLst/>
              <a:gdLst>
                <a:gd name="T0" fmla="*/ 228 w 282"/>
                <a:gd name="T1" fmla="*/ 0 h 231"/>
                <a:gd name="T2" fmla="*/ 282 w 282"/>
                <a:gd name="T3" fmla="*/ 0 h 231"/>
                <a:gd name="T4" fmla="*/ 54 w 282"/>
                <a:gd name="T5" fmla="*/ 231 h 231"/>
                <a:gd name="T6" fmla="*/ 0 w 282"/>
                <a:gd name="T7" fmla="*/ 231 h 231"/>
                <a:gd name="T8" fmla="*/ 228 w 282"/>
                <a:gd name="T9" fmla="*/ 0 h 231"/>
              </a:gdLst>
              <a:ahLst/>
              <a:cxnLst>
                <a:cxn ang="0">
                  <a:pos x="T0" y="T1"/>
                </a:cxn>
                <a:cxn ang="0">
                  <a:pos x="T2" y="T3"/>
                </a:cxn>
                <a:cxn ang="0">
                  <a:pos x="T4" y="T5"/>
                </a:cxn>
                <a:cxn ang="0">
                  <a:pos x="T6" y="T7"/>
                </a:cxn>
                <a:cxn ang="0">
                  <a:pos x="T8" y="T9"/>
                </a:cxn>
              </a:cxnLst>
              <a:rect l="0" t="0" r="r" b="b"/>
              <a:pathLst>
                <a:path w="282" h="231">
                  <a:moveTo>
                    <a:pt x="228" y="0"/>
                  </a:moveTo>
                  <a:lnTo>
                    <a:pt x="282" y="0"/>
                  </a:lnTo>
                  <a:lnTo>
                    <a:pt x="54" y="231"/>
                  </a:lnTo>
                  <a:lnTo>
                    <a:pt x="0" y="231"/>
                  </a:lnTo>
                  <a:lnTo>
                    <a:pt x="228" y="0"/>
                  </a:lnTo>
                  <a:close/>
                </a:path>
              </a:pathLst>
            </a:custGeom>
            <a:grpFill/>
            <a:ln w="0">
              <a:noFill/>
              <a:prstDash val="solid"/>
              <a:round/>
              <a:headEnd/>
              <a:tailEnd/>
            </a:ln>
          </p:spPr>
          <p:txBody>
            <a:bodyPr vert="horz" wrap="square" lIns="182880" tIns="91440" rIns="182880" bIns="91440" numCol="1" anchor="t" anchorCtr="0" compatLnSpc="1">
              <a:prstTxWarp prst="textNoShape">
                <a:avLst/>
              </a:prstTxWarp>
            </a:bodyPr>
            <a:lstStyle/>
            <a:p>
              <a:endParaRPr lang="en-IN" sz="7200"/>
            </a:p>
          </p:txBody>
        </p:sp>
        <p:grpSp>
          <p:nvGrpSpPr>
            <p:cNvPr id="85" name="Group 84">
              <a:extLst>
                <a:ext uri="{FF2B5EF4-FFF2-40B4-BE49-F238E27FC236}">
                  <a16:creationId xmlns:a16="http://schemas.microsoft.com/office/drawing/2014/main" id="{2C85FB03-A291-FF95-9894-58A5D5B95639}"/>
                </a:ext>
              </a:extLst>
            </p:cNvPr>
            <p:cNvGrpSpPr/>
            <p:nvPr/>
          </p:nvGrpSpPr>
          <p:grpSpPr>
            <a:xfrm>
              <a:off x="3092017" y="4230375"/>
              <a:ext cx="3019519" cy="1793586"/>
              <a:chOff x="1785938" y="4437063"/>
              <a:chExt cx="2803525" cy="1665287"/>
            </a:xfrm>
            <a:grpFill/>
            <a:effectLst>
              <a:outerShdw dir="13500000" sy="23000" kx="1200000" algn="br" rotWithShape="0">
                <a:prstClr val="black">
                  <a:alpha val="12000"/>
                </a:prstClr>
              </a:outerShdw>
            </a:effectLst>
          </p:grpSpPr>
          <p:sp>
            <p:nvSpPr>
              <p:cNvPr id="87" name="Freeform 9">
                <a:extLst>
                  <a:ext uri="{FF2B5EF4-FFF2-40B4-BE49-F238E27FC236}">
                    <a16:creationId xmlns:a16="http://schemas.microsoft.com/office/drawing/2014/main" id="{DD5442D0-B9F1-CF80-B692-7005588E73A2}"/>
                  </a:ext>
                </a:extLst>
              </p:cNvPr>
              <p:cNvSpPr>
                <a:spLocks/>
              </p:cNvSpPr>
              <p:nvPr/>
            </p:nvSpPr>
            <p:spPr bwMode="auto">
              <a:xfrm>
                <a:off x="1785938" y="4437063"/>
                <a:ext cx="2803525" cy="1665287"/>
              </a:xfrm>
              <a:custGeom>
                <a:avLst/>
                <a:gdLst>
                  <a:gd name="T0" fmla="*/ 0 w 1766"/>
                  <a:gd name="T1" fmla="*/ 0 h 1049"/>
                  <a:gd name="T2" fmla="*/ 1766 w 1766"/>
                  <a:gd name="T3" fmla="*/ 0 h 1049"/>
                  <a:gd name="T4" fmla="*/ 1766 w 1766"/>
                  <a:gd name="T5" fmla="*/ 1049 h 1049"/>
                  <a:gd name="T6" fmla="*/ 1711 w 1766"/>
                  <a:gd name="T7" fmla="*/ 1049 h 1049"/>
                  <a:gd name="T8" fmla="*/ 1711 w 1766"/>
                  <a:gd name="T9" fmla="*/ 55 h 1049"/>
                  <a:gd name="T10" fmla="*/ 54 w 1766"/>
                  <a:gd name="T11" fmla="*/ 55 h 1049"/>
                  <a:gd name="T12" fmla="*/ 54 w 1766"/>
                  <a:gd name="T13" fmla="*/ 1049 h 1049"/>
                  <a:gd name="T14" fmla="*/ 0 w 1766"/>
                  <a:gd name="T15" fmla="*/ 1049 h 1049"/>
                  <a:gd name="T16" fmla="*/ 0 w 1766"/>
                  <a:gd name="T17" fmla="*/ 0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6" h="1049">
                    <a:moveTo>
                      <a:pt x="0" y="0"/>
                    </a:moveTo>
                    <a:lnTo>
                      <a:pt x="1766" y="0"/>
                    </a:lnTo>
                    <a:lnTo>
                      <a:pt x="1766" y="1049"/>
                    </a:lnTo>
                    <a:lnTo>
                      <a:pt x="1711" y="1049"/>
                    </a:lnTo>
                    <a:lnTo>
                      <a:pt x="1711" y="55"/>
                    </a:lnTo>
                    <a:lnTo>
                      <a:pt x="54" y="55"/>
                    </a:lnTo>
                    <a:lnTo>
                      <a:pt x="54" y="1049"/>
                    </a:lnTo>
                    <a:lnTo>
                      <a:pt x="0" y="1049"/>
                    </a:lnTo>
                    <a:lnTo>
                      <a:pt x="0" y="0"/>
                    </a:lnTo>
                    <a:close/>
                  </a:path>
                </a:pathLst>
              </a:custGeom>
              <a:grpFill/>
              <a:ln w="0">
                <a:noFill/>
                <a:prstDash val="solid"/>
                <a:round/>
                <a:headEnd/>
                <a:tailEnd/>
              </a:ln>
            </p:spPr>
            <p:txBody>
              <a:bodyPr vert="horz" wrap="square" lIns="182880" tIns="91440" rIns="182880" bIns="91440" numCol="1" anchor="t" anchorCtr="0" compatLnSpc="1">
                <a:prstTxWarp prst="textNoShape">
                  <a:avLst/>
                </a:prstTxWarp>
              </a:bodyPr>
              <a:lstStyle/>
              <a:p>
                <a:endParaRPr lang="en-IN" sz="7200"/>
              </a:p>
            </p:txBody>
          </p:sp>
          <p:sp>
            <p:nvSpPr>
              <p:cNvPr id="88" name="Rectangle 87">
                <a:extLst>
                  <a:ext uri="{FF2B5EF4-FFF2-40B4-BE49-F238E27FC236}">
                    <a16:creationId xmlns:a16="http://schemas.microsoft.com/office/drawing/2014/main" id="{BB705D62-2604-879D-C55F-291A0EECB453}"/>
                  </a:ext>
                </a:extLst>
              </p:cNvPr>
              <p:cNvSpPr>
                <a:spLocks noChangeArrowheads="1"/>
              </p:cNvSpPr>
              <p:nvPr/>
            </p:nvSpPr>
            <p:spPr bwMode="auto">
              <a:xfrm>
                <a:off x="1849438" y="4498976"/>
                <a:ext cx="2695575" cy="722312"/>
              </a:xfrm>
              <a:prstGeom prst="rect">
                <a:avLst/>
              </a:prstGeom>
              <a:grpFill/>
              <a:ln w="0">
                <a:noFill/>
                <a:prstDash val="solid"/>
                <a:miter lim="800000"/>
                <a:headEnd/>
                <a:tailEnd/>
              </a:ln>
            </p:spPr>
            <p:txBody>
              <a:bodyPr vert="horz" wrap="square" lIns="182880" tIns="91440" rIns="182880" bIns="91440" numCol="1" anchor="ctr" anchorCtr="0" compatLnSpc="1">
                <a:prstTxWarp prst="textNoShape">
                  <a:avLst/>
                </a:prstTxWarp>
              </a:bodyPr>
              <a:lstStyle/>
              <a:p>
                <a:pPr algn="ctr"/>
                <a:r>
                  <a:rPr lang="en-IN" sz="5400" b="1">
                    <a:solidFill>
                      <a:schemeClr val="bg1"/>
                    </a:solidFill>
                    <a:cs typeface="Arial"/>
                  </a:rPr>
                  <a:t>FUT</a:t>
                </a:r>
                <a:endParaRPr lang="en-US" sz="6000" b="1">
                  <a:solidFill>
                    <a:schemeClr val="bg1"/>
                  </a:solidFill>
                  <a:cs typeface="Arial" panose="020B0604020202020204"/>
                </a:endParaRPr>
              </a:p>
            </p:txBody>
          </p:sp>
        </p:grpSp>
      </p:grpSp>
      <p:grpSp>
        <p:nvGrpSpPr>
          <p:cNvPr id="9" name="Group 8">
            <a:extLst>
              <a:ext uri="{FF2B5EF4-FFF2-40B4-BE49-F238E27FC236}">
                <a16:creationId xmlns:a16="http://schemas.microsoft.com/office/drawing/2014/main" id="{97E39094-AC86-058B-7EB0-EFD32FEEACE7}"/>
              </a:ext>
            </a:extLst>
          </p:cNvPr>
          <p:cNvGrpSpPr/>
          <p:nvPr/>
        </p:nvGrpSpPr>
        <p:grpSpPr>
          <a:xfrm>
            <a:off x="10042873" y="5784608"/>
            <a:ext cx="3967096" cy="2361448"/>
            <a:chOff x="5020643" y="2892304"/>
            <a:chExt cx="1983548" cy="1180724"/>
          </a:xfrm>
          <a:solidFill>
            <a:schemeClr val="accent6"/>
          </a:solidFill>
        </p:grpSpPr>
        <p:sp>
          <p:nvSpPr>
            <p:cNvPr id="90" name="Freeform 11">
              <a:extLst>
                <a:ext uri="{FF2B5EF4-FFF2-40B4-BE49-F238E27FC236}">
                  <a16:creationId xmlns:a16="http://schemas.microsoft.com/office/drawing/2014/main" id="{BC4E6AA8-D6C5-3B24-943F-E7B311C5C220}"/>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solidFill>
              <a:srgbClr val="00B050"/>
            </a:solidFill>
            <a:ln w="0">
              <a:noFill/>
              <a:prstDash val="solid"/>
              <a:round/>
              <a:headEnd/>
              <a:tailEnd/>
            </a:ln>
          </p:spPr>
          <p:txBody>
            <a:bodyPr vert="horz" wrap="square" lIns="182880" tIns="91440" rIns="182880" bIns="91440" numCol="1" anchor="t" anchorCtr="0" compatLnSpc="1">
              <a:prstTxWarp prst="textNoShape">
                <a:avLst/>
              </a:prstTxWarp>
            </a:bodyPr>
            <a:lstStyle/>
            <a:p>
              <a:endParaRPr lang="en-IN" sz="7200"/>
            </a:p>
          </p:txBody>
        </p:sp>
        <p:sp>
          <p:nvSpPr>
            <p:cNvPr id="91" name="Freeform 12">
              <a:extLst>
                <a:ext uri="{FF2B5EF4-FFF2-40B4-BE49-F238E27FC236}">
                  <a16:creationId xmlns:a16="http://schemas.microsoft.com/office/drawing/2014/main" id="{C6C11B82-9C28-C56A-9543-8A7ECB40C300}"/>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solidFill>
              <a:srgbClr val="00B050"/>
            </a:solidFill>
            <a:ln w="0">
              <a:noFill/>
              <a:prstDash val="solid"/>
              <a:round/>
              <a:headEnd/>
              <a:tailEnd/>
            </a:ln>
          </p:spPr>
          <p:txBody>
            <a:bodyPr vert="horz" wrap="square" lIns="182880" tIns="91440" rIns="182880" bIns="91440" numCol="1" anchor="t" anchorCtr="0" compatLnSpc="1">
              <a:prstTxWarp prst="textNoShape">
                <a:avLst/>
              </a:prstTxWarp>
            </a:bodyPr>
            <a:lstStyle/>
            <a:p>
              <a:endParaRPr lang="en-IN" sz="7200"/>
            </a:p>
          </p:txBody>
        </p:sp>
        <p:grpSp>
          <p:nvGrpSpPr>
            <p:cNvPr id="92" name="Group 91">
              <a:extLst>
                <a:ext uri="{FF2B5EF4-FFF2-40B4-BE49-F238E27FC236}">
                  <a16:creationId xmlns:a16="http://schemas.microsoft.com/office/drawing/2014/main" id="{97C937C7-EBEF-57FF-9F6B-94E313D004FB}"/>
                </a:ext>
              </a:extLst>
            </p:cNvPr>
            <p:cNvGrpSpPr/>
            <p:nvPr/>
          </p:nvGrpSpPr>
          <p:grpSpPr>
            <a:xfrm>
              <a:off x="5125131" y="2892304"/>
              <a:ext cx="1809400" cy="1074494"/>
              <a:chOff x="3711576" y="3146425"/>
              <a:chExt cx="1649413" cy="979487"/>
            </a:xfrm>
            <a:grpFill/>
            <a:effectLst>
              <a:outerShdw dir="13500000" sy="23000" kx="1200000" algn="br" rotWithShape="0">
                <a:prstClr val="black">
                  <a:alpha val="12000"/>
                </a:prstClr>
              </a:outerShdw>
            </a:effectLst>
          </p:grpSpPr>
          <p:sp>
            <p:nvSpPr>
              <p:cNvPr id="94" name="Freeform 13">
                <a:extLst>
                  <a:ext uri="{FF2B5EF4-FFF2-40B4-BE49-F238E27FC236}">
                    <a16:creationId xmlns:a16="http://schemas.microsoft.com/office/drawing/2014/main" id="{8BFC3A7E-958A-94F8-AAD8-29FBA216AEA1}"/>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solidFill>
                <a:srgbClr val="00B050"/>
              </a:solidFill>
              <a:ln w="0">
                <a:noFill/>
                <a:prstDash val="solid"/>
                <a:round/>
                <a:headEnd/>
                <a:tailEnd/>
              </a:ln>
            </p:spPr>
            <p:txBody>
              <a:bodyPr vert="horz" wrap="square" lIns="182880" tIns="91440" rIns="182880" bIns="91440" numCol="1" anchor="t" anchorCtr="0" compatLnSpc="1">
                <a:prstTxWarp prst="textNoShape">
                  <a:avLst/>
                </a:prstTxWarp>
              </a:bodyPr>
              <a:lstStyle/>
              <a:p>
                <a:endParaRPr lang="en-IN" sz="7200"/>
              </a:p>
            </p:txBody>
          </p:sp>
          <p:sp>
            <p:nvSpPr>
              <p:cNvPr id="95" name="Rectangle 94">
                <a:extLst>
                  <a:ext uri="{FF2B5EF4-FFF2-40B4-BE49-F238E27FC236}">
                    <a16:creationId xmlns:a16="http://schemas.microsoft.com/office/drawing/2014/main" id="{A14B4BD1-693F-B1FA-90EF-2CD5A133904F}"/>
                  </a:ext>
                </a:extLst>
              </p:cNvPr>
              <p:cNvSpPr>
                <a:spLocks noChangeArrowheads="1"/>
              </p:cNvSpPr>
              <p:nvPr/>
            </p:nvSpPr>
            <p:spPr bwMode="auto">
              <a:xfrm>
                <a:off x="3748088" y="3182938"/>
                <a:ext cx="1587500" cy="425450"/>
              </a:xfrm>
              <a:prstGeom prst="rect">
                <a:avLst/>
              </a:prstGeom>
              <a:solidFill>
                <a:srgbClr val="00B050"/>
              </a:solidFill>
              <a:ln w="0">
                <a:noFill/>
                <a:prstDash val="solid"/>
                <a:miter lim="800000"/>
                <a:headEnd/>
                <a:tailEnd/>
              </a:ln>
            </p:spPr>
            <p:txBody>
              <a:bodyPr vert="horz" wrap="square" lIns="182880" tIns="91440" rIns="182880" bIns="91440" numCol="1" anchor="t" anchorCtr="0" compatLnSpc="1">
                <a:prstTxWarp prst="textNoShape">
                  <a:avLst/>
                </a:prstTxWarp>
              </a:bodyPr>
              <a:lstStyle/>
              <a:p>
                <a:endParaRPr lang="en-IN" sz="7200"/>
              </a:p>
            </p:txBody>
          </p:sp>
        </p:grpSp>
        <p:sp>
          <p:nvSpPr>
            <p:cNvPr id="93" name="TextBox 92">
              <a:extLst>
                <a:ext uri="{FF2B5EF4-FFF2-40B4-BE49-F238E27FC236}">
                  <a16:creationId xmlns:a16="http://schemas.microsoft.com/office/drawing/2014/main" id="{F79B9335-7AE7-F360-13EB-2C9628D2BDCE}"/>
                </a:ext>
              </a:extLst>
            </p:cNvPr>
            <p:cNvSpPr txBox="1"/>
            <p:nvPr/>
          </p:nvSpPr>
          <p:spPr>
            <a:xfrm>
              <a:off x="5716215" y="3015508"/>
              <a:ext cx="548388" cy="292388"/>
            </a:xfrm>
            <a:prstGeom prst="rect">
              <a:avLst/>
            </a:prstGeom>
            <a:solidFill>
              <a:srgbClr val="00B050"/>
            </a:solidFill>
          </p:spPr>
          <p:txBody>
            <a:bodyPr wrap="none" rtlCol="0">
              <a:spAutoFit/>
            </a:bodyPr>
            <a:lstStyle/>
            <a:p>
              <a:pPr algn="ctr"/>
              <a:r>
                <a:rPr lang="en-IN" sz="3200" b="1">
                  <a:solidFill>
                    <a:schemeClr val="bg1"/>
                  </a:solidFill>
                  <a:latin typeface="Arial" panose="020B0604020202020204" pitchFamily="34" charset="0"/>
                  <a:cs typeface="Arial" panose="020B0604020202020204" pitchFamily="34" charset="0"/>
                </a:rPr>
                <a:t>CUG</a:t>
              </a:r>
            </a:p>
          </p:txBody>
        </p:sp>
      </p:grpSp>
      <p:grpSp>
        <p:nvGrpSpPr>
          <p:cNvPr id="10" name="Group 9">
            <a:extLst>
              <a:ext uri="{FF2B5EF4-FFF2-40B4-BE49-F238E27FC236}">
                <a16:creationId xmlns:a16="http://schemas.microsoft.com/office/drawing/2014/main" id="{CE5108A1-AC45-3BFF-33A1-E3AABA126A59}"/>
              </a:ext>
            </a:extLst>
          </p:cNvPr>
          <p:cNvGrpSpPr/>
          <p:nvPr/>
        </p:nvGrpSpPr>
        <p:grpSpPr>
          <a:xfrm>
            <a:off x="12522745" y="4000961"/>
            <a:ext cx="2490320" cy="1483742"/>
            <a:chOff x="6260579" y="2000480"/>
            <a:chExt cx="1245160" cy="741871"/>
          </a:xfrm>
          <a:solidFill>
            <a:schemeClr val="accent6">
              <a:lumMod val="75000"/>
            </a:schemeClr>
          </a:solidFill>
        </p:grpSpPr>
        <p:sp>
          <p:nvSpPr>
            <p:cNvPr id="97" name="Freeform 15">
              <a:extLst>
                <a:ext uri="{FF2B5EF4-FFF2-40B4-BE49-F238E27FC236}">
                  <a16:creationId xmlns:a16="http://schemas.microsoft.com/office/drawing/2014/main" id="{24E5B1B5-33FB-9FEB-991C-63AE5B835B67}"/>
                </a:ext>
              </a:extLst>
            </p:cNvPr>
            <p:cNvSpPr>
              <a:spLocks/>
            </p:cNvSpPr>
            <p:nvPr/>
          </p:nvSpPr>
          <p:spPr bwMode="auto">
            <a:xfrm>
              <a:off x="7399508" y="2564720"/>
              <a:ext cx="106231" cy="177631"/>
            </a:xfrm>
            <a:custGeom>
              <a:avLst/>
              <a:gdLst>
                <a:gd name="T0" fmla="*/ 41 w 61"/>
                <a:gd name="T1" fmla="*/ 0 h 102"/>
                <a:gd name="T2" fmla="*/ 61 w 61"/>
                <a:gd name="T3" fmla="*/ 0 h 102"/>
                <a:gd name="T4" fmla="*/ 20 w 61"/>
                <a:gd name="T5" fmla="*/ 102 h 102"/>
                <a:gd name="T6" fmla="*/ 0 w 61"/>
                <a:gd name="T7" fmla="*/ 102 h 102"/>
                <a:gd name="T8" fmla="*/ 41 w 61"/>
                <a:gd name="T9" fmla="*/ 0 h 102"/>
              </a:gdLst>
              <a:ahLst/>
              <a:cxnLst>
                <a:cxn ang="0">
                  <a:pos x="T0" y="T1"/>
                </a:cxn>
                <a:cxn ang="0">
                  <a:pos x="T2" y="T3"/>
                </a:cxn>
                <a:cxn ang="0">
                  <a:pos x="T4" y="T5"/>
                </a:cxn>
                <a:cxn ang="0">
                  <a:pos x="T6" y="T7"/>
                </a:cxn>
                <a:cxn ang="0">
                  <a:pos x="T8" y="T9"/>
                </a:cxn>
              </a:cxnLst>
              <a:rect l="0" t="0" r="r" b="b"/>
              <a:pathLst>
                <a:path w="61" h="102">
                  <a:moveTo>
                    <a:pt x="41" y="0"/>
                  </a:moveTo>
                  <a:lnTo>
                    <a:pt x="61" y="0"/>
                  </a:lnTo>
                  <a:lnTo>
                    <a:pt x="20" y="102"/>
                  </a:lnTo>
                  <a:lnTo>
                    <a:pt x="0" y="102"/>
                  </a:lnTo>
                  <a:lnTo>
                    <a:pt x="41" y="0"/>
                  </a:lnTo>
                  <a:close/>
                </a:path>
              </a:pathLst>
            </a:custGeom>
            <a:solidFill>
              <a:srgbClr val="016E32"/>
            </a:solidFill>
            <a:ln w="0">
              <a:noFill/>
              <a:prstDash val="solid"/>
              <a:round/>
              <a:headEnd/>
              <a:tailEnd/>
            </a:ln>
          </p:spPr>
          <p:txBody>
            <a:bodyPr vert="horz" wrap="square" lIns="182880" tIns="91440" rIns="182880" bIns="91440" numCol="1" anchor="t" anchorCtr="0" compatLnSpc="1">
              <a:prstTxWarp prst="textNoShape">
                <a:avLst/>
              </a:prstTxWarp>
            </a:bodyPr>
            <a:lstStyle/>
            <a:p>
              <a:endParaRPr lang="en-IN" sz="7200"/>
            </a:p>
          </p:txBody>
        </p:sp>
        <p:sp>
          <p:nvSpPr>
            <p:cNvPr id="98" name="Freeform 24">
              <a:extLst>
                <a:ext uri="{FF2B5EF4-FFF2-40B4-BE49-F238E27FC236}">
                  <a16:creationId xmlns:a16="http://schemas.microsoft.com/office/drawing/2014/main" id="{774B3FCE-6C96-8A85-9516-9FC58E9C126C}"/>
                </a:ext>
              </a:extLst>
            </p:cNvPr>
            <p:cNvSpPr>
              <a:spLocks/>
            </p:cNvSpPr>
            <p:nvPr/>
          </p:nvSpPr>
          <p:spPr bwMode="auto">
            <a:xfrm>
              <a:off x="6260579" y="2594324"/>
              <a:ext cx="179373" cy="148025"/>
            </a:xfrm>
            <a:custGeom>
              <a:avLst/>
              <a:gdLst>
                <a:gd name="T0" fmla="*/ 84 w 103"/>
                <a:gd name="T1" fmla="*/ 0 h 85"/>
                <a:gd name="T2" fmla="*/ 103 w 103"/>
                <a:gd name="T3" fmla="*/ 0 h 85"/>
                <a:gd name="T4" fmla="*/ 19 w 103"/>
                <a:gd name="T5" fmla="*/ 85 h 85"/>
                <a:gd name="T6" fmla="*/ 0 w 103"/>
                <a:gd name="T7" fmla="*/ 85 h 85"/>
                <a:gd name="T8" fmla="*/ 84 w 103"/>
                <a:gd name="T9" fmla="*/ 0 h 85"/>
              </a:gdLst>
              <a:ahLst/>
              <a:cxnLst>
                <a:cxn ang="0">
                  <a:pos x="T0" y="T1"/>
                </a:cxn>
                <a:cxn ang="0">
                  <a:pos x="T2" y="T3"/>
                </a:cxn>
                <a:cxn ang="0">
                  <a:pos x="T4" y="T5"/>
                </a:cxn>
                <a:cxn ang="0">
                  <a:pos x="T6" y="T7"/>
                </a:cxn>
                <a:cxn ang="0">
                  <a:pos x="T8" y="T9"/>
                </a:cxn>
              </a:cxnLst>
              <a:rect l="0" t="0" r="r" b="b"/>
              <a:pathLst>
                <a:path w="103" h="85">
                  <a:moveTo>
                    <a:pt x="84" y="0"/>
                  </a:moveTo>
                  <a:lnTo>
                    <a:pt x="103" y="0"/>
                  </a:lnTo>
                  <a:lnTo>
                    <a:pt x="19" y="85"/>
                  </a:lnTo>
                  <a:lnTo>
                    <a:pt x="0" y="85"/>
                  </a:lnTo>
                  <a:lnTo>
                    <a:pt x="84" y="0"/>
                  </a:lnTo>
                  <a:close/>
                </a:path>
              </a:pathLst>
            </a:custGeom>
            <a:solidFill>
              <a:srgbClr val="016E32"/>
            </a:solidFill>
            <a:ln w="0">
              <a:noFill/>
              <a:prstDash val="solid"/>
              <a:round/>
              <a:headEnd/>
              <a:tailEnd/>
            </a:ln>
          </p:spPr>
          <p:txBody>
            <a:bodyPr vert="horz" wrap="square" lIns="182880" tIns="91440" rIns="182880" bIns="91440" numCol="1" anchor="t" anchorCtr="0" compatLnSpc="1">
              <a:prstTxWarp prst="textNoShape">
                <a:avLst/>
              </a:prstTxWarp>
            </a:bodyPr>
            <a:lstStyle/>
            <a:p>
              <a:endParaRPr lang="en-IN" sz="7200"/>
            </a:p>
          </p:txBody>
        </p:sp>
        <p:grpSp>
          <p:nvGrpSpPr>
            <p:cNvPr id="99" name="Group 98">
              <a:extLst>
                <a:ext uri="{FF2B5EF4-FFF2-40B4-BE49-F238E27FC236}">
                  <a16:creationId xmlns:a16="http://schemas.microsoft.com/office/drawing/2014/main" id="{668B255E-B725-E722-624B-D539B78B9D7A}"/>
                </a:ext>
              </a:extLst>
            </p:cNvPr>
            <p:cNvGrpSpPr/>
            <p:nvPr/>
          </p:nvGrpSpPr>
          <p:grpSpPr>
            <a:xfrm>
              <a:off x="6323272" y="2000480"/>
              <a:ext cx="1138929" cy="675695"/>
              <a:chOff x="4767263" y="2420938"/>
              <a:chExt cx="1038225" cy="615950"/>
            </a:xfrm>
            <a:grpFill/>
            <a:effectLst>
              <a:outerShdw dir="13500000" sy="23000" kx="1200000" algn="br" rotWithShape="0">
                <a:prstClr val="black">
                  <a:alpha val="12000"/>
                </a:prstClr>
              </a:outerShdw>
            </a:effectLst>
          </p:grpSpPr>
          <p:sp>
            <p:nvSpPr>
              <p:cNvPr id="101" name="Freeform 17">
                <a:extLst>
                  <a:ext uri="{FF2B5EF4-FFF2-40B4-BE49-F238E27FC236}">
                    <a16:creationId xmlns:a16="http://schemas.microsoft.com/office/drawing/2014/main" id="{2E5967AB-16DF-72F6-B768-E221891CE26F}"/>
                  </a:ext>
                </a:extLst>
              </p:cNvPr>
              <p:cNvSpPr>
                <a:spLocks/>
              </p:cNvSpPr>
              <p:nvPr/>
            </p:nvSpPr>
            <p:spPr bwMode="auto">
              <a:xfrm>
                <a:off x="4767263" y="2420938"/>
                <a:ext cx="1038225" cy="615950"/>
              </a:xfrm>
              <a:custGeom>
                <a:avLst/>
                <a:gdLst>
                  <a:gd name="T0" fmla="*/ 0 w 654"/>
                  <a:gd name="T1" fmla="*/ 0 h 388"/>
                  <a:gd name="T2" fmla="*/ 654 w 654"/>
                  <a:gd name="T3" fmla="*/ 0 h 388"/>
                  <a:gd name="T4" fmla="*/ 654 w 654"/>
                  <a:gd name="T5" fmla="*/ 388 h 388"/>
                  <a:gd name="T6" fmla="*/ 633 w 654"/>
                  <a:gd name="T7" fmla="*/ 388 h 388"/>
                  <a:gd name="T8" fmla="*/ 633 w 654"/>
                  <a:gd name="T9" fmla="*/ 21 h 388"/>
                  <a:gd name="T10" fmla="*/ 21 w 654"/>
                  <a:gd name="T11" fmla="*/ 21 h 388"/>
                  <a:gd name="T12" fmla="*/ 21 w 654"/>
                  <a:gd name="T13" fmla="*/ 388 h 388"/>
                  <a:gd name="T14" fmla="*/ 0 w 654"/>
                  <a:gd name="T15" fmla="*/ 388 h 388"/>
                  <a:gd name="T16" fmla="*/ 0 w 654"/>
                  <a:gd name="T17" fmla="*/ 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4" h="388">
                    <a:moveTo>
                      <a:pt x="0" y="0"/>
                    </a:moveTo>
                    <a:lnTo>
                      <a:pt x="654" y="0"/>
                    </a:lnTo>
                    <a:lnTo>
                      <a:pt x="654" y="388"/>
                    </a:lnTo>
                    <a:lnTo>
                      <a:pt x="633" y="388"/>
                    </a:lnTo>
                    <a:lnTo>
                      <a:pt x="633" y="21"/>
                    </a:lnTo>
                    <a:lnTo>
                      <a:pt x="21" y="21"/>
                    </a:lnTo>
                    <a:lnTo>
                      <a:pt x="21" y="388"/>
                    </a:lnTo>
                    <a:lnTo>
                      <a:pt x="0" y="388"/>
                    </a:lnTo>
                    <a:lnTo>
                      <a:pt x="0" y="0"/>
                    </a:lnTo>
                    <a:close/>
                  </a:path>
                </a:pathLst>
              </a:custGeom>
              <a:solidFill>
                <a:srgbClr val="016E32"/>
              </a:solidFill>
              <a:ln w="0">
                <a:noFill/>
                <a:prstDash val="solid"/>
                <a:round/>
                <a:headEnd/>
                <a:tailEnd/>
              </a:ln>
            </p:spPr>
            <p:txBody>
              <a:bodyPr vert="horz" wrap="square" lIns="182880" tIns="91440" rIns="182880" bIns="91440" numCol="1" anchor="t" anchorCtr="0" compatLnSpc="1">
                <a:prstTxWarp prst="textNoShape">
                  <a:avLst/>
                </a:prstTxWarp>
              </a:bodyPr>
              <a:lstStyle/>
              <a:p>
                <a:endParaRPr lang="en-IN" sz="7200"/>
              </a:p>
            </p:txBody>
          </p:sp>
          <p:sp>
            <p:nvSpPr>
              <p:cNvPr id="102" name="Rectangle 101">
                <a:extLst>
                  <a:ext uri="{FF2B5EF4-FFF2-40B4-BE49-F238E27FC236}">
                    <a16:creationId xmlns:a16="http://schemas.microsoft.com/office/drawing/2014/main" id="{D92C4084-8708-5867-3ED7-3F37E301F230}"/>
                  </a:ext>
                </a:extLst>
              </p:cNvPr>
              <p:cNvSpPr>
                <a:spLocks noChangeArrowheads="1"/>
              </p:cNvSpPr>
              <p:nvPr/>
            </p:nvSpPr>
            <p:spPr bwMode="auto">
              <a:xfrm>
                <a:off x="4791076" y="2443163"/>
                <a:ext cx="998538" cy="268287"/>
              </a:xfrm>
              <a:prstGeom prst="rect">
                <a:avLst/>
              </a:prstGeom>
              <a:solidFill>
                <a:srgbClr val="016E32"/>
              </a:solidFill>
              <a:ln w="0">
                <a:noFill/>
                <a:prstDash val="solid"/>
                <a:miter lim="800000"/>
                <a:headEnd/>
                <a:tailEnd/>
              </a:ln>
            </p:spPr>
            <p:txBody>
              <a:bodyPr vert="horz" wrap="square" lIns="182880" tIns="91440" rIns="182880" bIns="91440" numCol="1" anchor="t" anchorCtr="0" compatLnSpc="1">
                <a:prstTxWarp prst="textNoShape">
                  <a:avLst/>
                </a:prstTxWarp>
              </a:bodyPr>
              <a:lstStyle/>
              <a:p>
                <a:endParaRPr lang="en-IN" sz="7200"/>
              </a:p>
            </p:txBody>
          </p:sp>
        </p:grpSp>
        <p:sp>
          <p:nvSpPr>
            <p:cNvPr id="100" name="TextBox 99">
              <a:extLst>
                <a:ext uri="{FF2B5EF4-FFF2-40B4-BE49-F238E27FC236}">
                  <a16:creationId xmlns:a16="http://schemas.microsoft.com/office/drawing/2014/main" id="{65607CF8-DFF9-287C-7D34-CD5C3D383D24}"/>
                </a:ext>
              </a:extLst>
            </p:cNvPr>
            <p:cNvSpPr txBox="1"/>
            <p:nvPr/>
          </p:nvSpPr>
          <p:spPr>
            <a:xfrm>
              <a:off x="6666208" y="2017670"/>
              <a:ext cx="396102" cy="210314"/>
            </a:xfrm>
            <a:prstGeom prst="rect">
              <a:avLst/>
            </a:prstGeom>
            <a:solidFill>
              <a:srgbClr val="016E32"/>
            </a:solidFill>
          </p:spPr>
          <p:txBody>
            <a:bodyPr wrap="none" rtlCol="0">
              <a:spAutoFit/>
            </a:bodyPr>
            <a:lstStyle/>
            <a:p>
              <a:pPr algn="ctr"/>
              <a:r>
                <a:rPr lang="en-IN" sz="3200" b="1" baseline="-3000">
                  <a:solidFill>
                    <a:schemeClr val="bg1"/>
                  </a:solidFill>
                  <a:latin typeface="Arial" panose="020B0604020202020204" pitchFamily="34" charset="0"/>
                  <a:cs typeface="Arial" panose="020B0604020202020204" pitchFamily="34" charset="0"/>
                </a:rPr>
                <a:t>LIVE</a:t>
              </a:r>
            </a:p>
          </p:txBody>
        </p:sp>
      </p:grpSp>
      <p:sp>
        <p:nvSpPr>
          <p:cNvPr id="11" name="TextBox 10">
            <a:extLst>
              <a:ext uri="{FF2B5EF4-FFF2-40B4-BE49-F238E27FC236}">
                <a16:creationId xmlns:a16="http://schemas.microsoft.com/office/drawing/2014/main" id="{E3CD750F-AA09-B09F-6D4D-F97D3B825A19}"/>
              </a:ext>
            </a:extLst>
          </p:cNvPr>
          <p:cNvSpPr txBox="1"/>
          <p:nvPr/>
        </p:nvSpPr>
        <p:spPr>
          <a:xfrm>
            <a:off x="16306701" y="3980289"/>
            <a:ext cx="6035168" cy="923330"/>
          </a:xfrm>
          <a:prstGeom prst="rect">
            <a:avLst/>
          </a:prstGeom>
          <a:noFill/>
        </p:spPr>
        <p:txBody>
          <a:bodyPr wrap="square" lIns="0" rIns="0" rtlCol="0">
            <a:spAutoFit/>
          </a:bodyPr>
          <a:lstStyle/>
          <a:p>
            <a:r>
              <a:rPr lang="en-US" sz="5400" kern="0">
                <a:solidFill>
                  <a:schemeClr val="tx1">
                    <a:lumMod val="85000"/>
                    <a:lumOff val="15000"/>
                  </a:schemeClr>
                </a:solidFill>
                <a:latin typeface="Arial" pitchFamily="34" charset="0"/>
                <a:cs typeface="Arial" pitchFamily="34" charset="0"/>
              </a:rPr>
              <a:t>Live</a:t>
            </a:r>
          </a:p>
        </p:txBody>
      </p:sp>
      <p:sp>
        <p:nvSpPr>
          <p:cNvPr id="12" name="TextBox 11">
            <a:extLst>
              <a:ext uri="{FF2B5EF4-FFF2-40B4-BE49-F238E27FC236}">
                <a16:creationId xmlns:a16="http://schemas.microsoft.com/office/drawing/2014/main" id="{BEDF529E-7784-8EDF-69B1-5DC410667E00}"/>
              </a:ext>
            </a:extLst>
          </p:cNvPr>
          <p:cNvSpPr txBox="1"/>
          <p:nvPr/>
        </p:nvSpPr>
        <p:spPr>
          <a:xfrm>
            <a:off x="16306701" y="4903619"/>
            <a:ext cx="6035168" cy="646331"/>
          </a:xfrm>
          <a:prstGeom prst="rect">
            <a:avLst/>
          </a:prstGeom>
          <a:noFill/>
        </p:spPr>
        <p:txBody>
          <a:bodyPr wrap="square" lIns="0" rIns="0" rtlCol="0">
            <a:spAutoFit/>
          </a:bodyPr>
          <a:lstStyle/>
          <a:p>
            <a:r>
              <a:rPr lang="en-US" sz="3600" kern="0">
                <a:solidFill>
                  <a:schemeClr val="tx1">
                    <a:lumMod val="75000"/>
                    <a:lumOff val="25000"/>
                  </a:schemeClr>
                </a:solidFill>
                <a:effectLst>
                  <a:outerShdw blurRad="38100" dist="38100" dir="2700000" algn="tl">
                    <a:srgbClr val="000000">
                      <a:alpha val="43137"/>
                    </a:srgbClr>
                  </a:outerShdw>
                </a:effectLst>
                <a:latin typeface="Arial" pitchFamily="34" charset="0"/>
                <a:cs typeface="Arial" pitchFamily="34" charset="0"/>
              </a:rPr>
              <a:t>Everyone</a:t>
            </a:r>
          </a:p>
        </p:txBody>
      </p:sp>
      <p:sp>
        <p:nvSpPr>
          <p:cNvPr id="13" name="TextBox 12">
            <a:extLst>
              <a:ext uri="{FF2B5EF4-FFF2-40B4-BE49-F238E27FC236}">
                <a16:creationId xmlns:a16="http://schemas.microsoft.com/office/drawing/2014/main" id="{6FF4F35C-C07E-9596-B843-A61F89A821FF}"/>
              </a:ext>
            </a:extLst>
          </p:cNvPr>
          <p:cNvSpPr txBox="1"/>
          <p:nvPr/>
        </p:nvSpPr>
        <p:spPr>
          <a:xfrm>
            <a:off x="14669747" y="9004256"/>
            <a:ext cx="8081352" cy="923330"/>
          </a:xfrm>
          <a:prstGeom prst="rect">
            <a:avLst/>
          </a:prstGeom>
          <a:noFill/>
        </p:spPr>
        <p:txBody>
          <a:bodyPr wrap="square" lIns="0" rIns="0" rtlCol="0">
            <a:spAutoFit/>
          </a:bodyPr>
          <a:lstStyle/>
          <a:p>
            <a:r>
              <a:rPr lang="en-US" sz="5400" kern="0" dirty="0">
                <a:solidFill>
                  <a:schemeClr val="tx1">
                    <a:lumMod val="85000"/>
                    <a:lumOff val="15000"/>
                  </a:schemeClr>
                </a:solidFill>
                <a:latin typeface="Arial" pitchFamily="34" charset="0"/>
                <a:cs typeface="Arial" pitchFamily="34" charset="0"/>
              </a:rPr>
              <a:t>Friendly User Testing</a:t>
            </a:r>
          </a:p>
        </p:txBody>
      </p:sp>
      <p:sp>
        <p:nvSpPr>
          <p:cNvPr id="14" name="TextBox 13">
            <a:extLst>
              <a:ext uri="{FF2B5EF4-FFF2-40B4-BE49-F238E27FC236}">
                <a16:creationId xmlns:a16="http://schemas.microsoft.com/office/drawing/2014/main" id="{ADD0CE85-A700-B522-0300-3A598EB45F15}"/>
              </a:ext>
            </a:extLst>
          </p:cNvPr>
          <p:cNvSpPr txBox="1"/>
          <p:nvPr/>
        </p:nvSpPr>
        <p:spPr>
          <a:xfrm>
            <a:off x="14669746" y="9927587"/>
            <a:ext cx="7757482" cy="646331"/>
          </a:xfrm>
          <a:prstGeom prst="rect">
            <a:avLst/>
          </a:prstGeom>
          <a:noFill/>
        </p:spPr>
        <p:txBody>
          <a:bodyPr wrap="square" lIns="0" rIns="0" rtlCol="0">
            <a:spAutoFit/>
          </a:bodyPr>
          <a:lstStyle/>
          <a:p>
            <a:r>
              <a:rPr lang="en-US" sz="3600" kern="0">
                <a:solidFill>
                  <a:schemeClr val="tx1">
                    <a:lumMod val="75000"/>
                    <a:lumOff val="25000"/>
                  </a:schemeClr>
                </a:solidFill>
                <a:effectLst>
                  <a:outerShdw blurRad="38100" dist="38100" dir="2700000" algn="tl">
                    <a:srgbClr val="000000">
                      <a:alpha val="43137"/>
                    </a:srgbClr>
                  </a:outerShdw>
                </a:effectLst>
                <a:latin typeface="Arial" pitchFamily="34" charset="0"/>
                <a:cs typeface="Arial" pitchFamily="34" charset="0"/>
              </a:rPr>
              <a:t>Employees of MFIs</a:t>
            </a:r>
          </a:p>
        </p:txBody>
      </p:sp>
      <p:sp>
        <p:nvSpPr>
          <p:cNvPr id="15" name="TextBox 14">
            <a:extLst>
              <a:ext uri="{FF2B5EF4-FFF2-40B4-BE49-F238E27FC236}">
                <a16:creationId xmlns:a16="http://schemas.microsoft.com/office/drawing/2014/main" id="{DBF19834-084A-512C-CD40-8E75F70CE20D}"/>
              </a:ext>
            </a:extLst>
          </p:cNvPr>
          <p:cNvSpPr txBox="1"/>
          <p:nvPr/>
        </p:nvSpPr>
        <p:spPr>
          <a:xfrm>
            <a:off x="4507246" y="4958795"/>
            <a:ext cx="6035168" cy="923330"/>
          </a:xfrm>
          <a:prstGeom prst="rect">
            <a:avLst/>
          </a:prstGeom>
          <a:noFill/>
        </p:spPr>
        <p:txBody>
          <a:bodyPr wrap="square" lIns="0" rIns="0" rtlCol="0">
            <a:spAutoFit/>
          </a:bodyPr>
          <a:lstStyle/>
          <a:p>
            <a:r>
              <a:rPr lang="en-US" sz="5400" kern="0" dirty="0">
                <a:solidFill>
                  <a:schemeClr val="tx1">
                    <a:lumMod val="85000"/>
                    <a:lumOff val="15000"/>
                  </a:schemeClr>
                </a:solidFill>
                <a:latin typeface="Arial" pitchFamily="34" charset="0"/>
                <a:cs typeface="Arial" pitchFamily="34" charset="0"/>
              </a:rPr>
              <a:t>Closed </a:t>
            </a:r>
            <a:r>
              <a:rPr lang="en-US" sz="5400" kern="0">
                <a:solidFill>
                  <a:schemeClr val="tx1">
                    <a:lumMod val="85000"/>
                    <a:lumOff val="15000"/>
                  </a:schemeClr>
                </a:solidFill>
                <a:latin typeface="Arial" pitchFamily="34" charset="0"/>
                <a:cs typeface="Arial" pitchFamily="34" charset="0"/>
              </a:rPr>
              <a:t>User Group</a:t>
            </a:r>
            <a:endParaRPr lang="en-US" sz="5400" kern="0" dirty="0">
              <a:solidFill>
                <a:schemeClr val="tx1">
                  <a:lumMod val="85000"/>
                  <a:lumOff val="15000"/>
                </a:schemeClr>
              </a:solidFill>
              <a:latin typeface="Arial" pitchFamily="34" charset="0"/>
              <a:cs typeface="Arial" pitchFamily="34" charset="0"/>
            </a:endParaRPr>
          </a:p>
        </p:txBody>
      </p:sp>
      <p:sp>
        <p:nvSpPr>
          <p:cNvPr id="16" name="TextBox 15">
            <a:extLst>
              <a:ext uri="{FF2B5EF4-FFF2-40B4-BE49-F238E27FC236}">
                <a16:creationId xmlns:a16="http://schemas.microsoft.com/office/drawing/2014/main" id="{FC103CD5-56FB-C17C-E7F6-3DE26A3FAD1A}"/>
              </a:ext>
            </a:extLst>
          </p:cNvPr>
          <p:cNvSpPr txBox="1"/>
          <p:nvPr/>
        </p:nvSpPr>
        <p:spPr>
          <a:xfrm>
            <a:off x="4585402" y="5772709"/>
            <a:ext cx="6035168" cy="646331"/>
          </a:xfrm>
          <a:prstGeom prst="rect">
            <a:avLst/>
          </a:prstGeom>
          <a:noFill/>
        </p:spPr>
        <p:txBody>
          <a:bodyPr wrap="square" lIns="0" tIns="45720" rIns="0" bIns="45720" rtlCol="0" anchor="t">
            <a:spAutoFit/>
          </a:bodyPr>
          <a:lstStyle/>
          <a:p>
            <a:r>
              <a:rPr lang="en-US" sz="3600" kern="0">
                <a:solidFill>
                  <a:schemeClr val="tx1">
                    <a:lumMod val="75000"/>
                    <a:lumOff val="25000"/>
                  </a:schemeClr>
                </a:solidFill>
                <a:effectLst>
                  <a:outerShdw blurRad="38100" dist="38100" dir="2700000" algn="tl">
                    <a:srgbClr val="000000">
                      <a:alpha val="43137"/>
                    </a:srgbClr>
                  </a:outerShdw>
                </a:effectLst>
                <a:latin typeface="Arial"/>
                <a:cs typeface="Arial"/>
              </a:rPr>
              <a:t>Some controlled users</a:t>
            </a:r>
          </a:p>
        </p:txBody>
      </p:sp>
      <p:grpSp>
        <p:nvGrpSpPr>
          <p:cNvPr id="17" name="Group 16">
            <a:extLst>
              <a:ext uri="{FF2B5EF4-FFF2-40B4-BE49-F238E27FC236}">
                <a16:creationId xmlns:a16="http://schemas.microsoft.com/office/drawing/2014/main" id="{423B0CFB-F812-11B9-7E46-D77E7E13C580}"/>
              </a:ext>
            </a:extLst>
          </p:cNvPr>
          <p:cNvGrpSpPr/>
          <p:nvPr/>
        </p:nvGrpSpPr>
        <p:grpSpPr>
          <a:xfrm>
            <a:off x="14476414" y="2590797"/>
            <a:ext cx="1325559" cy="867955"/>
            <a:chOff x="5020643" y="2892304"/>
            <a:chExt cx="1983548" cy="1180724"/>
          </a:xfrm>
          <a:solidFill>
            <a:schemeClr val="bg1">
              <a:lumMod val="65000"/>
            </a:schemeClr>
          </a:solidFill>
        </p:grpSpPr>
        <p:sp>
          <p:nvSpPr>
            <p:cNvPr id="110" name="Freeform 49">
              <a:extLst>
                <a:ext uri="{FF2B5EF4-FFF2-40B4-BE49-F238E27FC236}">
                  <a16:creationId xmlns:a16="http://schemas.microsoft.com/office/drawing/2014/main" id="{84B8985F-D0A7-9134-4A03-907810C51E39}"/>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grpFill/>
            <a:ln w="0">
              <a:noFill/>
              <a:prstDash val="solid"/>
              <a:round/>
              <a:headEnd/>
              <a:tailEnd/>
            </a:ln>
          </p:spPr>
          <p:txBody>
            <a:bodyPr vert="horz" wrap="square" lIns="182880" tIns="91440" rIns="182880" bIns="91440" numCol="1" anchor="t" anchorCtr="0" compatLnSpc="1">
              <a:prstTxWarp prst="textNoShape">
                <a:avLst/>
              </a:prstTxWarp>
            </a:bodyPr>
            <a:lstStyle/>
            <a:p>
              <a:endParaRPr lang="en-IN" sz="7200"/>
            </a:p>
          </p:txBody>
        </p:sp>
        <p:sp>
          <p:nvSpPr>
            <p:cNvPr id="111" name="Freeform 50">
              <a:extLst>
                <a:ext uri="{FF2B5EF4-FFF2-40B4-BE49-F238E27FC236}">
                  <a16:creationId xmlns:a16="http://schemas.microsoft.com/office/drawing/2014/main" id="{8008760F-3C32-7AFF-50B8-21670C44E0F0}"/>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grpFill/>
            <a:ln w="0">
              <a:noFill/>
              <a:prstDash val="solid"/>
              <a:round/>
              <a:headEnd/>
              <a:tailEnd/>
            </a:ln>
          </p:spPr>
          <p:txBody>
            <a:bodyPr vert="horz" wrap="square" lIns="182880" tIns="91440" rIns="182880" bIns="91440" numCol="1" anchor="t" anchorCtr="0" compatLnSpc="1">
              <a:prstTxWarp prst="textNoShape">
                <a:avLst/>
              </a:prstTxWarp>
            </a:bodyPr>
            <a:lstStyle/>
            <a:p>
              <a:endParaRPr lang="en-IN" sz="7200"/>
            </a:p>
          </p:txBody>
        </p:sp>
        <p:grpSp>
          <p:nvGrpSpPr>
            <p:cNvPr id="112" name="Group 111">
              <a:extLst>
                <a:ext uri="{FF2B5EF4-FFF2-40B4-BE49-F238E27FC236}">
                  <a16:creationId xmlns:a16="http://schemas.microsoft.com/office/drawing/2014/main" id="{53016DB2-8D83-F4B0-4878-D17F93454CD2}"/>
                </a:ext>
              </a:extLst>
            </p:cNvPr>
            <p:cNvGrpSpPr/>
            <p:nvPr/>
          </p:nvGrpSpPr>
          <p:grpSpPr>
            <a:xfrm>
              <a:off x="5125131" y="2892304"/>
              <a:ext cx="1809400" cy="1074494"/>
              <a:chOff x="3711576" y="3146425"/>
              <a:chExt cx="1649413" cy="979487"/>
            </a:xfrm>
            <a:grpFill/>
            <a:effectLst>
              <a:outerShdw dir="13500000" sy="23000" kx="1200000" algn="br" rotWithShape="0">
                <a:prstClr val="black">
                  <a:alpha val="12000"/>
                </a:prstClr>
              </a:outerShdw>
            </a:effectLst>
          </p:grpSpPr>
          <p:sp>
            <p:nvSpPr>
              <p:cNvPr id="113" name="Freeform 52">
                <a:extLst>
                  <a:ext uri="{FF2B5EF4-FFF2-40B4-BE49-F238E27FC236}">
                    <a16:creationId xmlns:a16="http://schemas.microsoft.com/office/drawing/2014/main" id="{EA0BBD11-E2C8-B431-5454-5A42776D564D}"/>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182880" tIns="91440" rIns="182880" bIns="91440" numCol="1" anchor="t" anchorCtr="0" compatLnSpc="1">
                <a:prstTxWarp prst="textNoShape">
                  <a:avLst/>
                </a:prstTxWarp>
              </a:bodyPr>
              <a:lstStyle/>
              <a:p>
                <a:endParaRPr lang="en-IN" sz="7200"/>
              </a:p>
            </p:txBody>
          </p:sp>
          <p:sp>
            <p:nvSpPr>
              <p:cNvPr id="114" name="Rectangle 113">
                <a:extLst>
                  <a:ext uri="{FF2B5EF4-FFF2-40B4-BE49-F238E27FC236}">
                    <a16:creationId xmlns:a16="http://schemas.microsoft.com/office/drawing/2014/main" id="{480543B9-8E81-18FC-E376-32557884C040}"/>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182880" tIns="91440" rIns="182880" bIns="91440" numCol="1" anchor="t" anchorCtr="0" compatLnSpc="1">
                <a:prstTxWarp prst="textNoShape">
                  <a:avLst/>
                </a:prstTxWarp>
              </a:bodyPr>
              <a:lstStyle/>
              <a:p>
                <a:endParaRPr lang="en-IN" sz="7200"/>
              </a:p>
            </p:txBody>
          </p:sp>
        </p:grpSp>
      </p:grpSp>
      <p:grpSp>
        <p:nvGrpSpPr>
          <p:cNvPr id="18" name="Group 17">
            <a:extLst>
              <a:ext uri="{FF2B5EF4-FFF2-40B4-BE49-F238E27FC236}">
                <a16:creationId xmlns:a16="http://schemas.microsoft.com/office/drawing/2014/main" id="{789FED85-C65D-5967-A400-2E9EF739D642}"/>
              </a:ext>
            </a:extLst>
          </p:cNvPr>
          <p:cNvGrpSpPr/>
          <p:nvPr/>
        </p:nvGrpSpPr>
        <p:grpSpPr>
          <a:xfrm>
            <a:off x="15695597" y="1814085"/>
            <a:ext cx="562160" cy="404910"/>
            <a:chOff x="5020643" y="2892304"/>
            <a:chExt cx="1983548" cy="1180724"/>
          </a:xfrm>
          <a:solidFill>
            <a:schemeClr val="bg1">
              <a:lumMod val="65000"/>
            </a:schemeClr>
          </a:solidFill>
        </p:grpSpPr>
        <p:sp>
          <p:nvSpPr>
            <p:cNvPr id="116" name="Freeform 55">
              <a:extLst>
                <a:ext uri="{FF2B5EF4-FFF2-40B4-BE49-F238E27FC236}">
                  <a16:creationId xmlns:a16="http://schemas.microsoft.com/office/drawing/2014/main" id="{641AE2FA-F8B3-6F5A-F90D-A29D66D674BA}"/>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grpFill/>
            <a:ln w="0">
              <a:noFill/>
              <a:prstDash val="solid"/>
              <a:round/>
              <a:headEnd/>
              <a:tailEnd/>
            </a:ln>
          </p:spPr>
          <p:txBody>
            <a:bodyPr vert="horz" wrap="square" lIns="182880" tIns="91440" rIns="182880" bIns="91440" numCol="1" anchor="t" anchorCtr="0" compatLnSpc="1">
              <a:prstTxWarp prst="textNoShape">
                <a:avLst/>
              </a:prstTxWarp>
            </a:bodyPr>
            <a:lstStyle/>
            <a:p>
              <a:endParaRPr lang="en-IN" sz="7200"/>
            </a:p>
          </p:txBody>
        </p:sp>
        <p:sp>
          <p:nvSpPr>
            <p:cNvPr id="117" name="Freeform 56">
              <a:extLst>
                <a:ext uri="{FF2B5EF4-FFF2-40B4-BE49-F238E27FC236}">
                  <a16:creationId xmlns:a16="http://schemas.microsoft.com/office/drawing/2014/main" id="{D300A26C-563B-514D-FAA1-893246ABD33A}"/>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grpFill/>
            <a:ln w="0">
              <a:noFill/>
              <a:prstDash val="solid"/>
              <a:round/>
              <a:headEnd/>
              <a:tailEnd/>
            </a:ln>
          </p:spPr>
          <p:txBody>
            <a:bodyPr vert="horz" wrap="square" lIns="182880" tIns="91440" rIns="182880" bIns="91440" numCol="1" anchor="t" anchorCtr="0" compatLnSpc="1">
              <a:prstTxWarp prst="textNoShape">
                <a:avLst/>
              </a:prstTxWarp>
            </a:bodyPr>
            <a:lstStyle/>
            <a:p>
              <a:endParaRPr lang="en-IN" sz="7200"/>
            </a:p>
          </p:txBody>
        </p:sp>
        <p:grpSp>
          <p:nvGrpSpPr>
            <p:cNvPr id="118" name="Group 117">
              <a:extLst>
                <a:ext uri="{FF2B5EF4-FFF2-40B4-BE49-F238E27FC236}">
                  <a16:creationId xmlns:a16="http://schemas.microsoft.com/office/drawing/2014/main" id="{1595B1DA-DA53-9202-4BDA-8AF1EA4AA35F}"/>
                </a:ext>
              </a:extLst>
            </p:cNvPr>
            <p:cNvGrpSpPr/>
            <p:nvPr/>
          </p:nvGrpSpPr>
          <p:grpSpPr>
            <a:xfrm>
              <a:off x="5125131" y="2892304"/>
              <a:ext cx="1809400" cy="1074494"/>
              <a:chOff x="3711576" y="3146425"/>
              <a:chExt cx="1649413" cy="979487"/>
            </a:xfrm>
            <a:grpFill/>
            <a:effectLst>
              <a:outerShdw dir="13500000" sy="23000" kx="1200000" algn="br" rotWithShape="0">
                <a:prstClr val="black">
                  <a:alpha val="12000"/>
                </a:prstClr>
              </a:outerShdw>
            </a:effectLst>
          </p:grpSpPr>
          <p:sp>
            <p:nvSpPr>
              <p:cNvPr id="119" name="Freeform 58">
                <a:extLst>
                  <a:ext uri="{FF2B5EF4-FFF2-40B4-BE49-F238E27FC236}">
                    <a16:creationId xmlns:a16="http://schemas.microsoft.com/office/drawing/2014/main" id="{D01270BF-77CC-22DC-A4B0-A6275AA96765}"/>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182880" tIns="91440" rIns="182880" bIns="91440" numCol="1" anchor="t" anchorCtr="0" compatLnSpc="1">
                <a:prstTxWarp prst="textNoShape">
                  <a:avLst/>
                </a:prstTxWarp>
              </a:bodyPr>
              <a:lstStyle/>
              <a:p>
                <a:endParaRPr lang="en-IN" sz="7200"/>
              </a:p>
            </p:txBody>
          </p:sp>
          <p:sp>
            <p:nvSpPr>
              <p:cNvPr id="120" name="Rectangle 119">
                <a:extLst>
                  <a:ext uri="{FF2B5EF4-FFF2-40B4-BE49-F238E27FC236}">
                    <a16:creationId xmlns:a16="http://schemas.microsoft.com/office/drawing/2014/main" id="{47DC79BA-2761-6298-9339-85050CA97750}"/>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182880" tIns="91440" rIns="182880" bIns="91440" numCol="1" anchor="t" anchorCtr="0" compatLnSpc="1">
                <a:prstTxWarp prst="textNoShape">
                  <a:avLst/>
                </a:prstTxWarp>
              </a:bodyPr>
              <a:lstStyle/>
              <a:p>
                <a:endParaRPr lang="en-IN" sz="7200"/>
              </a:p>
            </p:txBody>
          </p:sp>
        </p:grpSp>
      </p:grpSp>
      <p:sp>
        <p:nvSpPr>
          <p:cNvPr id="47" name="Slide Number Placeholder 3">
            <a:extLst>
              <a:ext uri="{FF2B5EF4-FFF2-40B4-BE49-F238E27FC236}">
                <a16:creationId xmlns:a16="http://schemas.microsoft.com/office/drawing/2014/main" id="{C4082E6D-4017-B9A8-0243-D1EE0D4D9A88}"/>
              </a:ext>
            </a:extLst>
          </p:cNvPr>
          <p:cNvSpPr>
            <a:spLocks noGrp="1"/>
          </p:cNvSpPr>
          <p:nvPr/>
        </p:nvSpPr>
        <p:spPr>
          <a:xfrm>
            <a:off x="17223443" y="12712701"/>
            <a:ext cx="5487114" cy="730250"/>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rgbClr val="005A83"/>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AF9D7A-5BEE-9245-944A-197F51D542D9}" type="slidenum">
              <a:rPr lang="en-US" smtClean="0"/>
              <a:pPr/>
              <a:t>7</a:t>
            </a:fld>
            <a:endParaRPr lang="en-US"/>
          </a:p>
        </p:txBody>
      </p:sp>
    </p:spTree>
    <p:extLst>
      <p:ext uri="{BB962C8B-B14F-4D97-AF65-F5344CB8AC3E}">
        <p14:creationId xmlns:p14="http://schemas.microsoft.com/office/powerpoint/2010/main" val="1226906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7" name="Picture 19" descr="Logo, company name&#10;&#10;Description automatically generated">
            <a:extLst>
              <a:ext uri="{FF2B5EF4-FFF2-40B4-BE49-F238E27FC236}">
                <a16:creationId xmlns:a16="http://schemas.microsoft.com/office/drawing/2014/main" id="{092355EB-E838-4840-8B5C-1EEB93A1876F}"/>
              </a:ext>
            </a:extLst>
          </p:cNvPr>
          <p:cNvPicPr>
            <a:picLocks noChangeAspect="1"/>
          </p:cNvPicPr>
          <p:nvPr/>
        </p:nvPicPr>
        <p:blipFill>
          <a:blip r:embed="rId3"/>
          <a:stretch>
            <a:fillRect/>
          </a:stretch>
        </p:blipFill>
        <p:spPr>
          <a:xfrm>
            <a:off x="20293436" y="6677280"/>
            <a:ext cx="811978" cy="773786"/>
          </a:xfrm>
          <a:prstGeom prst="flowChartConnector">
            <a:avLst/>
          </a:prstGeom>
        </p:spPr>
      </p:pic>
      <p:sp>
        <p:nvSpPr>
          <p:cNvPr id="246" name="Arrow: Right 245" title="Year Arrow">
            <a:extLst>
              <a:ext uri="{FF2B5EF4-FFF2-40B4-BE49-F238E27FC236}">
                <a16:creationId xmlns:a16="http://schemas.microsoft.com/office/drawing/2014/main" id="{0B32EADF-68ED-4594-B6ED-AD79BE8F005B}"/>
              </a:ext>
            </a:extLst>
          </p:cNvPr>
          <p:cNvSpPr/>
          <p:nvPr/>
        </p:nvSpPr>
        <p:spPr>
          <a:xfrm>
            <a:off x="18164542" y="8721793"/>
            <a:ext cx="4398466" cy="592082"/>
          </a:xfrm>
          <a:prstGeom prst="rightArrow">
            <a:avLst>
              <a:gd name="adj1" fmla="val 100000"/>
              <a:gd name="adj2" fmla="val 50000"/>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200">
              <a:solidFill>
                <a:srgbClr val="54EBFB"/>
              </a:solidFill>
            </a:endParaRPr>
          </a:p>
        </p:txBody>
      </p:sp>
      <p:sp>
        <p:nvSpPr>
          <p:cNvPr id="247" name="Arrow: Right 246" title="Year Arrow">
            <a:extLst>
              <a:ext uri="{FF2B5EF4-FFF2-40B4-BE49-F238E27FC236}">
                <a16:creationId xmlns:a16="http://schemas.microsoft.com/office/drawing/2014/main" id="{222D87EB-4457-47C3-A054-467AAF5A3E76}"/>
              </a:ext>
            </a:extLst>
          </p:cNvPr>
          <p:cNvSpPr/>
          <p:nvPr/>
        </p:nvSpPr>
        <p:spPr>
          <a:xfrm>
            <a:off x="14288112" y="8716613"/>
            <a:ext cx="4486030" cy="595170"/>
          </a:xfrm>
          <a:prstGeom prst="rightArrow">
            <a:avLst>
              <a:gd name="adj1" fmla="val 100000"/>
              <a:gd name="adj2" fmla="val 50000"/>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200">
              <a:solidFill>
                <a:srgbClr val="007ABF"/>
              </a:solidFill>
            </a:endParaRPr>
          </a:p>
        </p:txBody>
      </p:sp>
      <p:sp>
        <p:nvSpPr>
          <p:cNvPr id="113" name="Arrow: Right 112" title="Year Arrow">
            <a:extLst>
              <a:ext uri="{FF2B5EF4-FFF2-40B4-BE49-F238E27FC236}">
                <a16:creationId xmlns:a16="http://schemas.microsoft.com/office/drawing/2014/main" id="{B63968A1-08F7-491C-9E29-695143E12BB8}"/>
              </a:ext>
            </a:extLst>
          </p:cNvPr>
          <p:cNvSpPr/>
          <p:nvPr/>
        </p:nvSpPr>
        <p:spPr>
          <a:xfrm>
            <a:off x="10341342" y="8696130"/>
            <a:ext cx="4493846" cy="620372"/>
          </a:xfrm>
          <a:prstGeom prst="rightArrow">
            <a:avLst>
              <a:gd name="adj1" fmla="val 100000"/>
              <a:gd name="adj2" fmla="val 50000"/>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200">
              <a:solidFill>
                <a:srgbClr val="54EBFB"/>
              </a:solidFill>
            </a:endParaRPr>
          </a:p>
        </p:txBody>
      </p:sp>
      <p:sp>
        <p:nvSpPr>
          <p:cNvPr id="248" name="Arrow: Right 247" title="Year Arrow">
            <a:extLst>
              <a:ext uri="{FF2B5EF4-FFF2-40B4-BE49-F238E27FC236}">
                <a16:creationId xmlns:a16="http://schemas.microsoft.com/office/drawing/2014/main" id="{AA594A35-A099-4BB0-B8F6-2B1ADEFE3071}"/>
              </a:ext>
            </a:extLst>
          </p:cNvPr>
          <p:cNvSpPr/>
          <p:nvPr/>
        </p:nvSpPr>
        <p:spPr>
          <a:xfrm>
            <a:off x="6785342" y="8719514"/>
            <a:ext cx="4079630" cy="589172"/>
          </a:xfrm>
          <a:prstGeom prst="rightArrow">
            <a:avLst>
              <a:gd name="adj1" fmla="val 100000"/>
              <a:gd name="adj2" fmla="val 50000"/>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200">
              <a:solidFill>
                <a:srgbClr val="54EBFB"/>
              </a:solidFill>
            </a:endParaRPr>
          </a:p>
        </p:txBody>
      </p:sp>
      <p:sp>
        <p:nvSpPr>
          <p:cNvPr id="249" name="Rectangle: Rounded Corners 248">
            <a:extLst>
              <a:ext uri="{FF2B5EF4-FFF2-40B4-BE49-F238E27FC236}">
                <a16:creationId xmlns:a16="http://schemas.microsoft.com/office/drawing/2014/main" id="{AD484035-B297-468B-897C-DC1A1764404C}"/>
              </a:ext>
            </a:extLst>
          </p:cNvPr>
          <p:cNvSpPr/>
          <p:nvPr/>
        </p:nvSpPr>
        <p:spPr>
          <a:xfrm>
            <a:off x="14959087" y="8819850"/>
            <a:ext cx="914400" cy="36576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GB" sz="2000" b="1">
                <a:solidFill>
                  <a:srgbClr val="000000"/>
                </a:solidFill>
                <a:cs typeface="Calibri"/>
              </a:rPr>
              <a:t>Jan</a:t>
            </a:r>
          </a:p>
        </p:txBody>
      </p:sp>
      <p:sp>
        <p:nvSpPr>
          <p:cNvPr id="250" name="Rectangle: Rounded Corners 249">
            <a:extLst>
              <a:ext uri="{FF2B5EF4-FFF2-40B4-BE49-F238E27FC236}">
                <a16:creationId xmlns:a16="http://schemas.microsoft.com/office/drawing/2014/main" id="{BAE0219E-6B22-49C5-996F-9C1D3451991D}"/>
              </a:ext>
            </a:extLst>
          </p:cNvPr>
          <p:cNvSpPr/>
          <p:nvPr/>
        </p:nvSpPr>
        <p:spPr>
          <a:xfrm>
            <a:off x="16120787" y="8819850"/>
            <a:ext cx="914400" cy="36576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GB" sz="2000" b="1">
                <a:solidFill>
                  <a:srgbClr val="000000"/>
                </a:solidFill>
                <a:cs typeface="Calibri"/>
              </a:rPr>
              <a:t>Feb</a:t>
            </a:r>
            <a:endParaRPr lang="en-US" sz="2000"/>
          </a:p>
        </p:txBody>
      </p:sp>
      <p:sp>
        <p:nvSpPr>
          <p:cNvPr id="251" name="Rectangle: Rounded Corners 250">
            <a:extLst>
              <a:ext uri="{FF2B5EF4-FFF2-40B4-BE49-F238E27FC236}">
                <a16:creationId xmlns:a16="http://schemas.microsoft.com/office/drawing/2014/main" id="{187CC33D-B70A-4C10-9454-4E7457012121}"/>
              </a:ext>
            </a:extLst>
          </p:cNvPr>
          <p:cNvSpPr/>
          <p:nvPr/>
        </p:nvSpPr>
        <p:spPr>
          <a:xfrm>
            <a:off x="17266873" y="8819848"/>
            <a:ext cx="914400" cy="36576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GB" sz="2000" b="1">
                <a:solidFill>
                  <a:srgbClr val="000000"/>
                </a:solidFill>
                <a:cs typeface="Calibri"/>
              </a:rPr>
              <a:t>Mar</a:t>
            </a:r>
            <a:endParaRPr lang="en-US" sz="2000"/>
          </a:p>
        </p:txBody>
      </p:sp>
      <p:sp>
        <p:nvSpPr>
          <p:cNvPr id="252" name="Rectangle: Rounded Corners 251">
            <a:extLst>
              <a:ext uri="{FF2B5EF4-FFF2-40B4-BE49-F238E27FC236}">
                <a16:creationId xmlns:a16="http://schemas.microsoft.com/office/drawing/2014/main" id="{546EAEC7-B2B9-4D0A-B1A5-350C7970E190}"/>
              </a:ext>
            </a:extLst>
          </p:cNvPr>
          <p:cNvSpPr/>
          <p:nvPr/>
        </p:nvSpPr>
        <p:spPr>
          <a:xfrm>
            <a:off x="18942311" y="8835480"/>
            <a:ext cx="914400" cy="36576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GB" sz="2000" b="1">
                <a:solidFill>
                  <a:srgbClr val="000000"/>
                </a:solidFill>
                <a:cs typeface="Calibri"/>
              </a:rPr>
              <a:t>Apr</a:t>
            </a:r>
            <a:endParaRPr lang="en-US" sz="2000"/>
          </a:p>
        </p:txBody>
      </p:sp>
      <p:sp>
        <p:nvSpPr>
          <p:cNvPr id="253" name="Arrow: Right 252" title="Year Arrow">
            <a:extLst>
              <a:ext uri="{FF2B5EF4-FFF2-40B4-BE49-F238E27FC236}">
                <a16:creationId xmlns:a16="http://schemas.microsoft.com/office/drawing/2014/main" id="{97D0FBA5-CB8D-4DD3-B8E9-E28182363916}"/>
              </a:ext>
            </a:extLst>
          </p:cNvPr>
          <p:cNvSpPr/>
          <p:nvPr/>
        </p:nvSpPr>
        <p:spPr>
          <a:xfrm>
            <a:off x="2893280" y="8714792"/>
            <a:ext cx="4235938" cy="601904"/>
          </a:xfrm>
          <a:prstGeom prst="rightArrow">
            <a:avLst>
              <a:gd name="adj1" fmla="val 100000"/>
              <a:gd name="adj2" fmla="val 50000"/>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200"/>
          </a:p>
        </p:txBody>
      </p:sp>
      <p:sp>
        <p:nvSpPr>
          <p:cNvPr id="254" name="Rectangle: Rounded Corners 253">
            <a:extLst>
              <a:ext uri="{FF2B5EF4-FFF2-40B4-BE49-F238E27FC236}">
                <a16:creationId xmlns:a16="http://schemas.microsoft.com/office/drawing/2014/main" id="{8285D65F-71E9-493B-ADAC-4F86203E8F33}"/>
              </a:ext>
            </a:extLst>
          </p:cNvPr>
          <p:cNvSpPr/>
          <p:nvPr/>
        </p:nvSpPr>
        <p:spPr>
          <a:xfrm>
            <a:off x="3374481" y="8819850"/>
            <a:ext cx="914400" cy="36576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a:solidFill>
                  <a:srgbClr val="000000"/>
                </a:solidFill>
                <a:cs typeface="Calibri"/>
              </a:rPr>
              <a:t>Apr</a:t>
            </a:r>
          </a:p>
        </p:txBody>
      </p:sp>
      <p:sp>
        <p:nvSpPr>
          <p:cNvPr id="255" name="Rectangle: Rounded Corners 254">
            <a:extLst>
              <a:ext uri="{FF2B5EF4-FFF2-40B4-BE49-F238E27FC236}">
                <a16:creationId xmlns:a16="http://schemas.microsoft.com/office/drawing/2014/main" id="{BAEEDCAF-4367-4EA9-A60D-DB832FD8FEEE}"/>
              </a:ext>
            </a:extLst>
          </p:cNvPr>
          <p:cNvSpPr/>
          <p:nvPr/>
        </p:nvSpPr>
        <p:spPr>
          <a:xfrm>
            <a:off x="4504931" y="8819849"/>
            <a:ext cx="967428" cy="37104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US" sz="2000" b="1">
                <a:solidFill>
                  <a:srgbClr val="000000"/>
                </a:solidFill>
                <a:cs typeface="Calibri"/>
              </a:rPr>
              <a:t>May</a:t>
            </a:r>
          </a:p>
        </p:txBody>
      </p:sp>
      <p:sp>
        <p:nvSpPr>
          <p:cNvPr id="256" name="Rectangle: Rounded Corners 255">
            <a:extLst>
              <a:ext uri="{FF2B5EF4-FFF2-40B4-BE49-F238E27FC236}">
                <a16:creationId xmlns:a16="http://schemas.microsoft.com/office/drawing/2014/main" id="{41920FE4-386F-47D2-9486-34BD352D231A}"/>
              </a:ext>
            </a:extLst>
          </p:cNvPr>
          <p:cNvSpPr/>
          <p:nvPr/>
        </p:nvSpPr>
        <p:spPr>
          <a:xfrm>
            <a:off x="5697893" y="8819852"/>
            <a:ext cx="914400" cy="36576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GB" sz="2000" b="1">
                <a:solidFill>
                  <a:srgbClr val="000000"/>
                </a:solidFill>
                <a:cs typeface="Calibri"/>
              </a:rPr>
              <a:t>Jun</a:t>
            </a:r>
          </a:p>
        </p:txBody>
      </p:sp>
      <p:sp>
        <p:nvSpPr>
          <p:cNvPr id="257" name="Rectangle: Rounded Corners 256">
            <a:extLst>
              <a:ext uri="{FF2B5EF4-FFF2-40B4-BE49-F238E27FC236}">
                <a16:creationId xmlns:a16="http://schemas.microsoft.com/office/drawing/2014/main" id="{5B7E1BD7-5DA8-43E8-A1BE-E788080BE0F1}"/>
              </a:ext>
            </a:extLst>
          </p:cNvPr>
          <p:cNvSpPr/>
          <p:nvPr/>
        </p:nvSpPr>
        <p:spPr>
          <a:xfrm>
            <a:off x="7296741" y="8819850"/>
            <a:ext cx="914400" cy="36576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GB" sz="2000" b="1">
                <a:solidFill>
                  <a:srgbClr val="000000"/>
                </a:solidFill>
                <a:cs typeface="Calibri"/>
              </a:rPr>
              <a:t>Jul</a:t>
            </a:r>
          </a:p>
        </p:txBody>
      </p:sp>
      <p:sp>
        <p:nvSpPr>
          <p:cNvPr id="258" name="Rectangle: Rounded Corners 257">
            <a:extLst>
              <a:ext uri="{FF2B5EF4-FFF2-40B4-BE49-F238E27FC236}">
                <a16:creationId xmlns:a16="http://schemas.microsoft.com/office/drawing/2014/main" id="{E072C155-A0FC-477A-9BC0-3A4C1C2B91E2}"/>
              </a:ext>
            </a:extLst>
          </p:cNvPr>
          <p:cNvSpPr/>
          <p:nvPr/>
        </p:nvSpPr>
        <p:spPr>
          <a:xfrm>
            <a:off x="8480445" y="8819850"/>
            <a:ext cx="914400" cy="36576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GB" sz="2000" b="1">
                <a:solidFill>
                  <a:srgbClr val="000000"/>
                </a:solidFill>
                <a:cs typeface="Calibri"/>
              </a:rPr>
              <a:t>Aug</a:t>
            </a:r>
          </a:p>
        </p:txBody>
      </p:sp>
      <p:sp>
        <p:nvSpPr>
          <p:cNvPr id="259" name="Rectangle: Rounded Corners 258">
            <a:extLst>
              <a:ext uri="{FF2B5EF4-FFF2-40B4-BE49-F238E27FC236}">
                <a16:creationId xmlns:a16="http://schemas.microsoft.com/office/drawing/2014/main" id="{00992823-4A71-4B96-B7CE-DB146FEEE54D}"/>
              </a:ext>
            </a:extLst>
          </p:cNvPr>
          <p:cNvSpPr/>
          <p:nvPr/>
        </p:nvSpPr>
        <p:spPr>
          <a:xfrm>
            <a:off x="9644915" y="8819850"/>
            <a:ext cx="914400" cy="36576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GB" sz="2000" b="1">
                <a:solidFill>
                  <a:srgbClr val="000000"/>
                </a:solidFill>
                <a:cs typeface="Calibri"/>
              </a:rPr>
              <a:t>Sep</a:t>
            </a:r>
          </a:p>
        </p:txBody>
      </p:sp>
      <p:sp>
        <p:nvSpPr>
          <p:cNvPr id="260" name="Rectangle: Rounded Corners 259">
            <a:extLst>
              <a:ext uri="{FF2B5EF4-FFF2-40B4-BE49-F238E27FC236}">
                <a16:creationId xmlns:a16="http://schemas.microsoft.com/office/drawing/2014/main" id="{ADF2524D-E646-4EEE-9C7F-5BD2AAD2FEFB}"/>
              </a:ext>
            </a:extLst>
          </p:cNvPr>
          <p:cNvSpPr/>
          <p:nvPr/>
        </p:nvSpPr>
        <p:spPr>
          <a:xfrm>
            <a:off x="11041087" y="8819850"/>
            <a:ext cx="914400" cy="36576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GB" sz="2000" b="1" dirty="0">
                <a:solidFill>
                  <a:srgbClr val="000000"/>
                </a:solidFill>
                <a:cs typeface="Calibri"/>
              </a:rPr>
              <a:t>Oct</a:t>
            </a:r>
          </a:p>
        </p:txBody>
      </p:sp>
      <p:sp>
        <p:nvSpPr>
          <p:cNvPr id="261" name="Rectangle: Rounded Corners 260">
            <a:extLst>
              <a:ext uri="{FF2B5EF4-FFF2-40B4-BE49-F238E27FC236}">
                <a16:creationId xmlns:a16="http://schemas.microsoft.com/office/drawing/2014/main" id="{3E896589-58FD-4350-BA7F-68D66C3B3084}"/>
              </a:ext>
            </a:extLst>
          </p:cNvPr>
          <p:cNvSpPr/>
          <p:nvPr/>
        </p:nvSpPr>
        <p:spPr>
          <a:xfrm>
            <a:off x="12155903" y="8819850"/>
            <a:ext cx="914400" cy="36576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GB" sz="2000" b="1">
                <a:solidFill>
                  <a:srgbClr val="000000"/>
                </a:solidFill>
                <a:cs typeface="Calibri"/>
              </a:rPr>
              <a:t>Nov</a:t>
            </a:r>
            <a:endParaRPr lang="en-US" sz="2000"/>
          </a:p>
        </p:txBody>
      </p:sp>
      <p:sp>
        <p:nvSpPr>
          <p:cNvPr id="262" name="Rectangle: Rounded Corners 261">
            <a:extLst>
              <a:ext uri="{FF2B5EF4-FFF2-40B4-BE49-F238E27FC236}">
                <a16:creationId xmlns:a16="http://schemas.microsoft.com/office/drawing/2014/main" id="{9AD189CB-2A24-4939-9F19-E83A39EA78F8}"/>
              </a:ext>
            </a:extLst>
          </p:cNvPr>
          <p:cNvSpPr/>
          <p:nvPr/>
        </p:nvSpPr>
        <p:spPr>
          <a:xfrm>
            <a:off x="13257845" y="8819850"/>
            <a:ext cx="914400" cy="36576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GB" sz="2000" b="1" dirty="0">
                <a:solidFill>
                  <a:srgbClr val="000000"/>
                </a:solidFill>
                <a:cs typeface="Calibri"/>
              </a:rPr>
              <a:t>Dec</a:t>
            </a:r>
          </a:p>
        </p:txBody>
      </p:sp>
      <p:sp>
        <p:nvSpPr>
          <p:cNvPr id="263" name="TextBox 262">
            <a:extLst>
              <a:ext uri="{FF2B5EF4-FFF2-40B4-BE49-F238E27FC236}">
                <a16:creationId xmlns:a16="http://schemas.microsoft.com/office/drawing/2014/main" id="{C4219406-9057-44D1-8A27-E9FDA61C1A4D}"/>
              </a:ext>
            </a:extLst>
          </p:cNvPr>
          <p:cNvSpPr txBox="1"/>
          <p:nvPr/>
        </p:nvSpPr>
        <p:spPr>
          <a:xfrm>
            <a:off x="2781856" y="8349977"/>
            <a:ext cx="929478" cy="385266"/>
          </a:xfrm>
          <a:prstGeom prst="rect">
            <a:avLst/>
          </a:prstGeom>
          <a:noFill/>
        </p:spPr>
        <p:txBody>
          <a:bodyPr wrap="square" lIns="0" tIns="0" rIns="0" bIns="0" rtlCol="0" anchor="ctr">
            <a:noAutofit/>
          </a:bodyPr>
          <a:lstStyle/>
          <a:p>
            <a:pPr algn="ctr"/>
            <a:r>
              <a:rPr lang="en-US" sz="2200" b="1">
                <a:solidFill>
                  <a:schemeClr val="bg1">
                    <a:lumMod val="65000"/>
                  </a:schemeClr>
                </a:solidFill>
                <a:latin typeface="Roboto"/>
                <a:ea typeface="Roboto"/>
              </a:rPr>
              <a:t>2021</a:t>
            </a:r>
          </a:p>
        </p:txBody>
      </p:sp>
      <p:sp>
        <p:nvSpPr>
          <p:cNvPr id="264" name="TextBox 263">
            <a:extLst>
              <a:ext uri="{FF2B5EF4-FFF2-40B4-BE49-F238E27FC236}">
                <a16:creationId xmlns:a16="http://schemas.microsoft.com/office/drawing/2014/main" id="{C7DBA308-5ED9-4DD1-96B1-819F778902D2}"/>
              </a:ext>
            </a:extLst>
          </p:cNvPr>
          <p:cNvSpPr txBox="1"/>
          <p:nvPr/>
        </p:nvSpPr>
        <p:spPr>
          <a:xfrm>
            <a:off x="14468718" y="8412367"/>
            <a:ext cx="929478" cy="385266"/>
          </a:xfrm>
          <a:prstGeom prst="rect">
            <a:avLst/>
          </a:prstGeom>
          <a:noFill/>
        </p:spPr>
        <p:txBody>
          <a:bodyPr wrap="square" lIns="0" tIns="0" rIns="0" bIns="0" rtlCol="0" anchor="ctr">
            <a:noAutofit/>
          </a:bodyPr>
          <a:lstStyle/>
          <a:p>
            <a:pPr algn="ctr"/>
            <a:r>
              <a:rPr lang="en-US" sz="2200" b="1">
                <a:solidFill>
                  <a:schemeClr val="bg1">
                    <a:lumMod val="65000"/>
                  </a:schemeClr>
                </a:solidFill>
                <a:latin typeface="Roboto"/>
                <a:ea typeface="Roboto"/>
              </a:rPr>
              <a:t>2022</a:t>
            </a:r>
          </a:p>
        </p:txBody>
      </p:sp>
      <p:cxnSp>
        <p:nvCxnSpPr>
          <p:cNvPr id="265" name="Straight Connector 264" title="Q lines">
            <a:extLst>
              <a:ext uri="{FF2B5EF4-FFF2-40B4-BE49-F238E27FC236}">
                <a16:creationId xmlns:a16="http://schemas.microsoft.com/office/drawing/2014/main" id="{ABDB32E7-9CE2-45CE-8E7D-C9BED6E59CEE}"/>
              </a:ext>
            </a:extLst>
          </p:cNvPr>
          <p:cNvCxnSpPr>
            <a:cxnSpLocks/>
          </p:cNvCxnSpPr>
          <p:nvPr/>
        </p:nvCxnSpPr>
        <p:spPr>
          <a:xfrm>
            <a:off x="10091397" y="8354977"/>
            <a:ext cx="0" cy="368834"/>
          </a:xfrm>
          <a:prstGeom prst="line">
            <a:avLst/>
          </a:prstGeom>
          <a:ln w="15875" cmpd="sng">
            <a:solidFill>
              <a:schemeClr val="tx1">
                <a:lumMod val="75000"/>
                <a:lumOff val="25000"/>
              </a:schemeClr>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grpSp>
        <p:nvGrpSpPr>
          <p:cNvPr id="266" name="Group 265">
            <a:extLst>
              <a:ext uri="{FF2B5EF4-FFF2-40B4-BE49-F238E27FC236}">
                <a16:creationId xmlns:a16="http://schemas.microsoft.com/office/drawing/2014/main" id="{516CAE2F-91BA-4F25-8EDF-159D486B8F8C}"/>
              </a:ext>
            </a:extLst>
          </p:cNvPr>
          <p:cNvGrpSpPr/>
          <p:nvPr/>
        </p:nvGrpSpPr>
        <p:grpSpPr>
          <a:xfrm>
            <a:off x="9668063" y="5801626"/>
            <a:ext cx="821312" cy="2545012"/>
            <a:chOff x="3395205" y="3164696"/>
            <a:chExt cx="410656" cy="1272506"/>
          </a:xfrm>
        </p:grpSpPr>
        <p:pic>
          <p:nvPicPr>
            <p:cNvPr id="267" name="Picture 5" descr="Icon&#10;&#10;Description automatically generated">
              <a:extLst>
                <a:ext uri="{FF2B5EF4-FFF2-40B4-BE49-F238E27FC236}">
                  <a16:creationId xmlns:a16="http://schemas.microsoft.com/office/drawing/2014/main" id="{C27624F0-2976-4AD5-B145-DABABE6D2C44}"/>
                </a:ext>
              </a:extLst>
            </p:cNvPr>
            <p:cNvPicPr>
              <a:picLocks noChangeAspect="1"/>
            </p:cNvPicPr>
            <p:nvPr/>
          </p:nvPicPr>
          <p:blipFill>
            <a:blip r:embed="rId4"/>
            <a:stretch>
              <a:fillRect/>
            </a:stretch>
          </p:blipFill>
          <p:spPr>
            <a:xfrm>
              <a:off x="3396238" y="3601965"/>
              <a:ext cx="409551" cy="405817"/>
            </a:xfrm>
            <a:prstGeom prst="rect">
              <a:avLst/>
            </a:prstGeom>
          </p:spPr>
        </p:pic>
        <p:pic>
          <p:nvPicPr>
            <p:cNvPr id="268" name="Picture 9" descr="A picture containing icon&#10;&#10;Description automatically generated">
              <a:extLst>
                <a:ext uri="{FF2B5EF4-FFF2-40B4-BE49-F238E27FC236}">
                  <a16:creationId xmlns:a16="http://schemas.microsoft.com/office/drawing/2014/main" id="{0B22AD34-4981-4859-8819-B88FB8D403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1988" y="4041081"/>
              <a:ext cx="380896" cy="396121"/>
            </a:xfrm>
            <a:prstGeom prst="rect">
              <a:avLst/>
            </a:prstGeom>
          </p:spPr>
        </p:pic>
        <p:grpSp>
          <p:nvGrpSpPr>
            <p:cNvPr id="269" name="Group 268">
              <a:extLst>
                <a:ext uri="{FF2B5EF4-FFF2-40B4-BE49-F238E27FC236}">
                  <a16:creationId xmlns:a16="http://schemas.microsoft.com/office/drawing/2014/main" id="{A5B93263-7DE5-406B-8B56-A4A4A6DB56D1}"/>
                </a:ext>
              </a:extLst>
            </p:cNvPr>
            <p:cNvGrpSpPr/>
            <p:nvPr/>
          </p:nvGrpSpPr>
          <p:grpSpPr>
            <a:xfrm>
              <a:off x="3395205" y="3164696"/>
              <a:ext cx="410656" cy="405539"/>
              <a:chOff x="3902351" y="3095544"/>
              <a:chExt cx="410656" cy="405539"/>
            </a:xfrm>
          </p:grpSpPr>
          <p:pic>
            <p:nvPicPr>
              <p:cNvPr id="270" name="Picture 12" descr="A picture containing text, sign, yellow, outdoor&#10;&#10;Description automatically generated">
                <a:extLst>
                  <a:ext uri="{FF2B5EF4-FFF2-40B4-BE49-F238E27FC236}">
                    <a16:creationId xmlns:a16="http://schemas.microsoft.com/office/drawing/2014/main" id="{735DF6B0-5AF1-4F68-B337-217BDDC6B75D}"/>
                  </a:ext>
                </a:extLst>
              </p:cNvPr>
              <p:cNvPicPr>
                <a:picLocks noChangeAspect="1"/>
              </p:cNvPicPr>
              <p:nvPr/>
            </p:nvPicPr>
            <p:blipFill rotWithShape="1">
              <a:blip r:embed="rId6"/>
              <a:srcRect l="17665" t="17964" r="18263" b="18263"/>
              <a:stretch/>
            </p:blipFill>
            <p:spPr>
              <a:xfrm>
                <a:off x="3979349" y="3172457"/>
                <a:ext cx="254330" cy="251718"/>
              </a:xfrm>
              <a:prstGeom prst="roundRect">
                <a:avLst/>
              </a:prstGeom>
            </p:spPr>
          </p:pic>
          <p:sp>
            <p:nvSpPr>
              <p:cNvPr id="271" name="Flowchart: Connector 270">
                <a:extLst>
                  <a:ext uri="{FF2B5EF4-FFF2-40B4-BE49-F238E27FC236}">
                    <a16:creationId xmlns:a16="http://schemas.microsoft.com/office/drawing/2014/main" id="{E4F764FD-6AD4-4E6C-B4F0-6A145DFF711E}"/>
                  </a:ext>
                </a:extLst>
              </p:cNvPr>
              <p:cNvSpPr/>
              <p:nvPr/>
            </p:nvSpPr>
            <p:spPr>
              <a:xfrm>
                <a:off x="3902351" y="3095544"/>
                <a:ext cx="410656" cy="405539"/>
              </a:xfrm>
              <a:prstGeom prst="flowChartConnector">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grpSp>
      </p:grpSp>
      <p:pic>
        <p:nvPicPr>
          <p:cNvPr id="273" name="Picture 5" descr="Icon&#10;&#10;Description automatically generated">
            <a:extLst>
              <a:ext uri="{FF2B5EF4-FFF2-40B4-BE49-F238E27FC236}">
                <a16:creationId xmlns:a16="http://schemas.microsoft.com/office/drawing/2014/main" id="{C0677CF3-6AF8-427A-883C-FE70A29C174D}"/>
              </a:ext>
            </a:extLst>
          </p:cNvPr>
          <p:cNvPicPr>
            <a:picLocks noChangeAspect="1"/>
          </p:cNvPicPr>
          <p:nvPr/>
        </p:nvPicPr>
        <p:blipFill>
          <a:blip r:embed="rId4"/>
          <a:stretch>
            <a:fillRect/>
          </a:stretch>
        </p:blipFill>
        <p:spPr>
          <a:xfrm>
            <a:off x="4556840" y="9675849"/>
            <a:ext cx="828434" cy="802310"/>
          </a:xfrm>
          <a:prstGeom prst="rect">
            <a:avLst/>
          </a:prstGeom>
        </p:spPr>
      </p:pic>
      <p:pic>
        <p:nvPicPr>
          <p:cNvPr id="274" name="Picture 9" descr="A picture containing icon&#10;&#10;Description automatically generated">
            <a:extLst>
              <a:ext uri="{FF2B5EF4-FFF2-40B4-BE49-F238E27FC236}">
                <a16:creationId xmlns:a16="http://schemas.microsoft.com/office/drawing/2014/main" id="{1FC6DA4E-778C-4F5B-8988-5C1743EDC0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7090" y="9713991"/>
            <a:ext cx="827126" cy="792242"/>
          </a:xfrm>
          <a:prstGeom prst="rect">
            <a:avLst/>
          </a:prstGeom>
        </p:spPr>
      </p:pic>
      <p:pic>
        <p:nvPicPr>
          <p:cNvPr id="275" name="Picture 9">
            <a:extLst>
              <a:ext uri="{FF2B5EF4-FFF2-40B4-BE49-F238E27FC236}">
                <a16:creationId xmlns:a16="http://schemas.microsoft.com/office/drawing/2014/main" id="{1C753B58-55D4-44B4-80CD-396B7F5E11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77934" y="9707890"/>
            <a:ext cx="818830" cy="814824"/>
          </a:xfrm>
          <a:prstGeom prst="rect">
            <a:avLst/>
          </a:prstGeom>
        </p:spPr>
      </p:pic>
      <p:grpSp>
        <p:nvGrpSpPr>
          <p:cNvPr id="276" name="Group 275">
            <a:extLst>
              <a:ext uri="{FF2B5EF4-FFF2-40B4-BE49-F238E27FC236}">
                <a16:creationId xmlns:a16="http://schemas.microsoft.com/office/drawing/2014/main" id="{E6010D6D-76AA-480D-B51D-106C14652610}"/>
              </a:ext>
            </a:extLst>
          </p:cNvPr>
          <p:cNvGrpSpPr/>
          <p:nvPr/>
        </p:nvGrpSpPr>
        <p:grpSpPr>
          <a:xfrm>
            <a:off x="8530485" y="9713717"/>
            <a:ext cx="860612" cy="792790"/>
            <a:chOff x="2912249" y="5374313"/>
            <a:chExt cx="433721" cy="405539"/>
          </a:xfrm>
        </p:grpSpPr>
        <p:pic>
          <p:nvPicPr>
            <p:cNvPr id="277" name="Picture 12" descr="A picture containing text, sign, yellow, outdoor&#10;&#10;Description automatically generated">
              <a:extLst>
                <a:ext uri="{FF2B5EF4-FFF2-40B4-BE49-F238E27FC236}">
                  <a16:creationId xmlns:a16="http://schemas.microsoft.com/office/drawing/2014/main" id="{E39C1FD9-5DB8-4339-A3AF-ECE7A2E3F849}"/>
                </a:ext>
              </a:extLst>
            </p:cNvPr>
            <p:cNvPicPr>
              <a:picLocks noChangeAspect="1"/>
            </p:cNvPicPr>
            <p:nvPr/>
          </p:nvPicPr>
          <p:blipFill rotWithShape="1">
            <a:blip r:embed="rId6"/>
            <a:srcRect l="17665" t="17964" r="18263" b="18263"/>
            <a:stretch/>
          </p:blipFill>
          <p:spPr>
            <a:xfrm>
              <a:off x="2998027" y="5451225"/>
              <a:ext cx="268615" cy="251718"/>
            </a:xfrm>
            <a:prstGeom prst="roundRect">
              <a:avLst/>
            </a:prstGeom>
          </p:spPr>
        </p:pic>
        <p:sp>
          <p:nvSpPr>
            <p:cNvPr id="278" name="Flowchart: Connector 277">
              <a:extLst>
                <a:ext uri="{FF2B5EF4-FFF2-40B4-BE49-F238E27FC236}">
                  <a16:creationId xmlns:a16="http://schemas.microsoft.com/office/drawing/2014/main" id="{5F169266-A89A-4168-A10D-9C40AA7DFCC4}"/>
                </a:ext>
              </a:extLst>
            </p:cNvPr>
            <p:cNvSpPr/>
            <p:nvPr/>
          </p:nvSpPr>
          <p:spPr>
            <a:xfrm>
              <a:off x="2912249" y="5374313"/>
              <a:ext cx="433721" cy="405539"/>
            </a:xfrm>
            <a:prstGeom prst="flowChartConnector">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grpSp>
      <p:grpSp>
        <p:nvGrpSpPr>
          <p:cNvPr id="279" name="Group 278">
            <a:extLst>
              <a:ext uri="{FF2B5EF4-FFF2-40B4-BE49-F238E27FC236}">
                <a16:creationId xmlns:a16="http://schemas.microsoft.com/office/drawing/2014/main" id="{DC4308D7-2A99-4FC6-ABE2-8E941A720270}"/>
              </a:ext>
            </a:extLst>
          </p:cNvPr>
          <p:cNvGrpSpPr/>
          <p:nvPr/>
        </p:nvGrpSpPr>
        <p:grpSpPr>
          <a:xfrm>
            <a:off x="11179311" y="10604856"/>
            <a:ext cx="821312" cy="811078"/>
            <a:chOff x="2928324" y="5796235"/>
            <a:chExt cx="410656" cy="405539"/>
          </a:xfrm>
        </p:grpSpPr>
        <p:pic>
          <p:nvPicPr>
            <p:cNvPr id="280" name="Picture 14" descr="A picture containing transport, aircraft, balloon&#10;&#10;Description automatically generated">
              <a:extLst>
                <a:ext uri="{FF2B5EF4-FFF2-40B4-BE49-F238E27FC236}">
                  <a16:creationId xmlns:a16="http://schemas.microsoft.com/office/drawing/2014/main" id="{49E45793-D27B-4E66-AD3A-2BCD0566EC58}"/>
                </a:ext>
              </a:extLst>
            </p:cNvPr>
            <p:cNvPicPr>
              <a:picLocks noChangeAspect="1"/>
            </p:cNvPicPr>
            <p:nvPr/>
          </p:nvPicPr>
          <p:blipFill rotWithShape="1">
            <a:blip r:embed="rId8"/>
            <a:srcRect t="20361" b="28093"/>
            <a:stretch/>
          </p:blipFill>
          <p:spPr>
            <a:xfrm>
              <a:off x="3005321" y="5929085"/>
              <a:ext cx="256659" cy="130521"/>
            </a:xfrm>
            <a:prstGeom prst="rect">
              <a:avLst/>
            </a:prstGeom>
          </p:spPr>
        </p:pic>
        <p:sp>
          <p:nvSpPr>
            <p:cNvPr id="281" name="Flowchart: Connector 280">
              <a:extLst>
                <a:ext uri="{FF2B5EF4-FFF2-40B4-BE49-F238E27FC236}">
                  <a16:creationId xmlns:a16="http://schemas.microsoft.com/office/drawing/2014/main" id="{14880490-E60D-4117-BB9E-209505046DE3}"/>
                </a:ext>
              </a:extLst>
            </p:cNvPr>
            <p:cNvSpPr/>
            <p:nvPr/>
          </p:nvSpPr>
          <p:spPr>
            <a:xfrm>
              <a:off x="2928324" y="5796235"/>
              <a:ext cx="410656" cy="405539"/>
            </a:xfrm>
            <a:prstGeom prst="flowChartConnector">
              <a:avLst/>
            </a:prstGeom>
            <a:noFill/>
            <a:ln>
              <a:solidFill>
                <a:srgbClr val="1B5B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grpSp>
      <p:pic>
        <p:nvPicPr>
          <p:cNvPr id="282" name="Picture 19" descr="Logo, company name&#10;&#10;Description automatically generated">
            <a:extLst>
              <a:ext uri="{FF2B5EF4-FFF2-40B4-BE49-F238E27FC236}">
                <a16:creationId xmlns:a16="http://schemas.microsoft.com/office/drawing/2014/main" id="{5F2008E4-A8B8-421B-853F-4ECFBBD543CB}"/>
              </a:ext>
            </a:extLst>
          </p:cNvPr>
          <p:cNvPicPr>
            <a:picLocks noChangeAspect="1"/>
          </p:cNvPicPr>
          <p:nvPr/>
        </p:nvPicPr>
        <p:blipFill>
          <a:blip r:embed="rId3"/>
          <a:stretch>
            <a:fillRect/>
          </a:stretch>
        </p:blipFill>
        <p:spPr>
          <a:xfrm>
            <a:off x="13419994" y="9757341"/>
            <a:ext cx="811978" cy="773786"/>
          </a:xfrm>
          <a:prstGeom prst="flowChartConnector">
            <a:avLst/>
          </a:prstGeom>
        </p:spPr>
      </p:pic>
      <p:sp>
        <p:nvSpPr>
          <p:cNvPr id="283" name="Flowchart: Connector 282">
            <a:extLst>
              <a:ext uri="{FF2B5EF4-FFF2-40B4-BE49-F238E27FC236}">
                <a16:creationId xmlns:a16="http://schemas.microsoft.com/office/drawing/2014/main" id="{2CF1E474-7C85-41B1-A5DD-4C530C9258FC}"/>
              </a:ext>
            </a:extLst>
          </p:cNvPr>
          <p:cNvSpPr/>
          <p:nvPr/>
        </p:nvSpPr>
        <p:spPr>
          <a:xfrm>
            <a:off x="13383115" y="9713713"/>
            <a:ext cx="821312" cy="811078"/>
          </a:xfrm>
          <a:prstGeom prst="flowChartConnector">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84" name="Rectangle: Rounded Corners 283">
            <a:extLst>
              <a:ext uri="{FF2B5EF4-FFF2-40B4-BE49-F238E27FC236}">
                <a16:creationId xmlns:a16="http://schemas.microsoft.com/office/drawing/2014/main" id="{40090F84-2CB1-4CCA-BEC2-4FDE5D17C24E}"/>
              </a:ext>
            </a:extLst>
          </p:cNvPr>
          <p:cNvSpPr/>
          <p:nvPr/>
        </p:nvSpPr>
        <p:spPr>
          <a:xfrm>
            <a:off x="20161110" y="8819850"/>
            <a:ext cx="983638" cy="36147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GB" sz="2000" b="1">
                <a:solidFill>
                  <a:srgbClr val="000000"/>
                </a:solidFill>
                <a:cs typeface="Calibri"/>
              </a:rPr>
              <a:t>May</a:t>
            </a:r>
          </a:p>
        </p:txBody>
      </p:sp>
      <p:pic>
        <p:nvPicPr>
          <p:cNvPr id="288" name="Picture 9">
            <a:extLst>
              <a:ext uri="{FF2B5EF4-FFF2-40B4-BE49-F238E27FC236}">
                <a16:creationId xmlns:a16="http://schemas.microsoft.com/office/drawing/2014/main" id="{675B904D-9920-4191-A961-59D9109898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125285" y="7503859"/>
            <a:ext cx="818830" cy="814824"/>
          </a:xfrm>
          <a:prstGeom prst="rect">
            <a:avLst/>
          </a:prstGeom>
        </p:spPr>
      </p:pic>
      <p:grpSp>
        <p:nvGrpSpPr>
          <p:cNvPr id="4" name="Group 3">
            <a:extLst>
              <a:ext uri="{FF2B5EF4-FFF2-40B4-BE49-F238E27FC236}">
                <a16:creationId xmlns:a16="http://schemas.microsoft.com/office/drawing/2014/main" id="{D4C6AA01-5EDF-4B49-AB88-49AA1154F779}"/>
              </a:ext>
            </a:extLst>
          </p:cNvPr>
          <p:cNvGrpSpPr/>
          <p:nvPr/>
        </p:nvGrpSpPr>
        <p:grpSpPr>
          <a:xfrm>
            <a:off x="16123760" y="6633115"/>
            <a:ext cx="821312" cy="811080"/>
            <a:chOff x="16171057" y="5750246"/>
            <a:chExt cx="821312" cy="811080"/>
          </a:xfrm>
        </p:grpSpPr>
        <p:pic>
          <p:nvPicPr>
            <p:cNvPr id="289" name="Picture 14" descr="A picture containing transport, aircraft, balloon&#10;&#10;Description automatically generated">
              <a:extLst>
                <a:ext uri="{FF2B5EF4-FFF2-40B4-BE49-F238E27FC236}">
                  <a16:creationId xmlns:a16="http://schemas.microsoft.com/office/drawing/2014/main" id="{A4220401-E5FA-4937-B6EC-EFA070A49267}"/>
                </a:ext>
              </a:extLst>
            </p:cNvPr>
            <p:cNvPicPr>
              <a:picLocks noChangeAspect="1"/>
            </p:cNvPicPr>
            <p:nvPr/>
          </p:nvPicPr>
          <p:blipFill rotWithShape="1">
            <a:blip r:embed="rId8"/>
            <a:srcRect t="20361" b="28093"/>
            <a:stretch/>
          </p:blipFill>
          <p:spPr>
            <a:xfrm>
              <a:off x="16325056" y="5970103"/>
              <a:ext cx="513318" cy="261042"/>
            </a:xfrm>
            <a:prstGeom prst="rect">
              <a:avLst/>
            </a:prstGeom>
          </p:spPr>
        </p:pic>
        <p:sp>
          <p:nvSpPr>
            <p:cNvPr id="290" name="Flowchart: Connector 289">
              <a:extLst>
                <a:ext uri="{FF2B5EF4-FFF2-40B4-BE49-F238E27FC236}">
                  <a16:creationId xmlns:a16="http://schemas.microsoft.com/office/drawing/2014/main" id="{E06B2AFB-3B1C-44A2-9E92-1EC43ACB40FD}"/>
                </a:ext>
              </a:extLst>
            </p:cNvPr>
            <p:cNvSpPr/>
            <p:nvPr/>
          </p:nvSpPr>
          <p:spPr>
            <a:xfrm>
              <a:off x="16171057" y="5750246"/>
              <a:ext cx="821312" cy="811080"/>
            </a:xfrm>
            <a:prstGeom prst="flowChartConnector">
              <a:avLst/>
            </a:prstGeom>
            <a:noFill/>
            <a:ln>
              <a:solidFill>
                <a:srgbClr val="1B5B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grpSp>
      <p:cxnSp>
        <p:nvCxnSpPr>
          <p:cNvPr id="292" name="Straight Connector 291" title="Q lines">
            <a:extLst>
              <a:ext uri="{FF2B5EF4-FFF2-40B4-BE49-F238E27FC236}">
                <a16:creationId xmlns:a16="http://schemas.microsoft.com/office/drawing/2014/main" id="{2A965E10-22FE-4393-9BA3-D671BFC10736}"/>
              </a:ext>
            </a:extLst>
          </p:cNvPr>
          <p:cNvCxnSpPr>
            <a:cxnSpLocks/>
          </p:cNvCxnSpPr>
          <p:nvPr/>
        </p:nvCxnSpPr>
        <p:spPr>
          <a:xfrm>
            <a:off x="4974807" y="9305235"/>
            <a:ext cx="0" cy="368834"/>
          </a:xfrm>
          <a:prstGeom prst="line">
            <a:avLst/>
          </a:prstGeom>
          <a:ln w="15875" cmpd="sng">
            <a:solidFill>
              <a:schemeClr val="tx1">
                <a:lumMod val="75000"/>
                <a:lumOff val="25000"/>
              </a:schemeClr>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93" name="Straight Connector 292" title="Q lines">
            <a:extLst>
              <a:ext uri="{FF2B5EF4-FFF2-40B4-BE49-F238E27FC236}">
                <a16:creationId xmlns:a16="http://schemas.microsoft.com/office/drawing/2014/main" id="{F5DDC0A7-F15B-408C-B843-B03E198DA34F}"/>
              </a:ext>
            </a:extLst>
          </p:cNvPr>
          <p:cNvCxnSpPr>
            <a:cxnSpLocks/>
          </p:cNvCxnSpPr>
          <p:nvPr/>
        </p:nvCxnSpPr>
        <p:spPr>
          <a:xfrm>
            <a:off x="6145149" y="9336499"/>
            <a:ext cx="0" cy="368834"/>
          </a:xfrm>
          <a:prstGeom prst="line">
            <a:avLst/>
          </a:prstGeom>
          <a:ln w="15875" cmpd="sng">
            <a:solidFill>
              <a:schemeClr val="tx1">
                <a:lumMod val="75000"/>
                <a:lumOff val="25000"/>
              </a:schemeClr>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94" name="Straight Connector 293" title="Q lines">
            <a:extLst>
              <a:ext uri="{FF2B5EF4-FFF2-40B4-BE49-F238E27FC236}">
                <a16:creationId xmlns:a16="http://schemas.microsoft.com/office/drawing/2014/main" id="{CA36300A-E941-45D0-A82B-794B6978ABAA}"/>
              </a:ext>
            </a:extLst>
          </p:cNvPr>
          <p:cNvCxnSpPr>
            <a:cxnSpLocks/>
          </p:cNvCxnSpPr>
          <p:nvPr/>
        </p:nvCxnSpPr>
        <p:spPr>
          <a:xfrm>
            <a:off x="7846409" y="9305235"/>
            <a:ext cx="0" cy="368834"/>
          </a:xfrm>
          <a:prstGeom prst="line">
            <a:avLst/>
          </a:prstGeom>
          <a:ln w="15875" cmpd="sng">
            <a:solidFill>
              <a:schemeClr val="tx1">
                <a:lumMod val="75000"/>
                <a:lumOff val="25000"/>
              </a:schemeClr>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95" name="Straight Connector 294" title="Q lines">
            <a:extLst>
              <a:ext uri="{FF2B5EF4-FFF2-40B4-BE49-F238E27FC236}">
                <a16:creationId xmlns:a16="http://schemas.microsoft.com/office/drawing/2014/main" id="{564FCB48-669E-45AA-96D4-BA1F924FF838}"/>
              </a:ext>
            </a:extLst>
          </p:cNvPr>
          <p:cNvCxnSpPr>
            <a:cxnSpLocks/>
          </p:cNvCxnSpPr>
          <p:nvPr/>
        </p:nvCxnSpPr>
        <p:spPr>
          <a:xfrm>
            <a:off x="13773101" y="9305235"/>
            <a:ext cx="0" cy="368834"/>
          </a:xfrm>
          <a:prstGeom prst="line">
            <a:avLst/>
          </a:prstGeom>
          <a:ln w="15875" cmpd="sng">
            <a:solidFill>
              <a:schemeClr val="tx1">
                <a:lumMod val="75000"/>
                <a:lumOff val="25000"/>
              </a:schemeClr>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96" name="Straight Connector 295" title="Q lines">
            <a:extLst>
              <a:ext uri="{FF2B5EF4-FFF2-40B4-BE49-F238E27FC236}">
                <a16:creationId xmlns:a16="http://schemas.microsoft.com/office/drawing/2014/main" id="{19950323-3B08-4D6A-9B43-5DD9CCE400CE}"/>
              </a:ext>
            </a:extLst>
          </p:cNvPr>
          <p:cNvCxnSpPr>
            <a:cxnSpLocks/>
          </p:cNvCxnSpPr>
          <p:nvPr/>
        </p:nvCxnSpPr>
        <p:spPr>
          <a:xfrm>
            <a:off x="8961789" y="9318041"/>
            <a:ext cx="0" cy="368834"/>
          </a:xfrm>
          <a:prstGeom prst="line">
            <a:avLst/>
          </a:prstGeom>
          <a:ln w="15875" cmpd="sng">
            <a:solidFill>
              <a:schemeClr val="tx1">
                <a:lumMod val="75000"/>
                <a:lumOff val="25000"/>
              </a:schemeClr>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99" name="Flowchart: Connector 298">
            <a:extLst>
              <a:ext uri="{FF2B5EF4-FFF2-40B4-BE49-F238E27FC236}">
                <a16:creationId xmlns:a16="http://schemas.microsoft.com/office/drawing/2014/main" id="{496DF52B-FB9D-4722-99CD-22F2123CC7E8}"/>
              </a:ext>
            </a:extLst>
          </p:cNvPr>
          <p:cNvSpPr/>
          <p:nvPr/>
        </p:nvSpPr>
        <p:spPr>
          <a:xfrm>
            <a:off x="9682697" y="9696176"/>
            <a:ext cx="821312" cy="811078"/>
          </a:xfrm>
          <a:prstGeom prst="flowChartConnector">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300" name="Flowchart: Connector 299">
            <a:extLst>
              <a:ext uri="{FF2B5EF4-FFF2-40B4-BE49-F238E27FC236}">
                <a16:creationId xmlns:a16="http://schemas.microsoft.com/office/drawing/2014/main" id="{6A5CC1BA-DCDD-403D-8139-1FA377E74E56}"/>
              </a:ext>
            </a:extLst>
          </p:cNvPr>
          <p:cNvSpPr/>
          <p:nvPr/>
        </p:nvSpPr>
        <p:spPr>
          <a:xfrm>
            <a:off x="7440449" y="9694018"/>
            <a:ext cx="821312" cy="837347"/>
          </a:xfrm>
          <a:prstGeom prst="flowChartConnector">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301" name="Flowchart: Connector 300">
            <a:extLst>
              <a:ext uri="{FF2B5EF4-FFF2-40B4-BE49-F238E27FC236}">
                <a16:creationId xmlns:a16="http://schemas.microsoft.com/office/drawing/2014/main" id="{DF51FE48-9A7B-462E-B7B6-30A5B4183D0F}"/>
              </a:ext>
            </a:extLst>
          </p:cNvPr>
          <p:cNvSpPr/>
          <p:nvPr/>
        </p:nvSpPr>
        <p:spPr>
          <a:xfrm>
            <a:off x="12158191" y="9690661"/>
            <a:ext cx="821312" cy="811078"/>
          </a:xfrm>
          <a:prstGeom prst="flowChartConnector">
            <a:avLst/>
          </a:prstGeom>
          <a:noFill/>
          <a:ln>
            <a:solidFill>
              <a:srgbClr val="9B17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cxnSp>
        <p:nvCxnSpPr>
          <p:cNvPr id="302" name="Straight Connector 301" title="Q lines">
            <a:extLst>
              <a:ext uri="{FF2B5EF4-FFF2-40B4-BE49-F238E27FC236}">
                <a16:creationId xmlns:a16="http://schemas.microsoft.com/office/drawing/2014/main" id="{64EE641E-2255-4E4E-8874-98F667680A7A}"/>
              </a:ext>
            </a:extLst>
          </p:cNvPr>
          <p:cNvCxnSpPr>
            <a:cxnSpLocks/>
          </p:cNvCxnSpPr>
          <p:nvPr/>
        </p:nvCxnSpPr>
        <p:spPr>
          <a:xfrm>
            <a:off x="10068349" y="9284745"/>
            <a:ext cx="0" cy="368834"/>
          </a:xfrm>
          <a:prstGeom prst="line">
            <a:avLst/>
          </a:prstGeom>
          <a:ln w="15875" cmpd="sng">
            <a:solidFill>
              <a:schemeClr val="tx1">
                <a:lumMod val="75000"/>
                <a:lumOff val="25000"/>
              </a:schemeClr>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03" name="Straight Connector 302" title="Q lines">
            <a:extLst>
              <a:ext uri="{FF2B5EF4-FFF2-40B4-BE49-F238E27FC236}">
                <a16:creationId xmlns:a16="http://schemas.microsoft.com/office/drawing/2014/main" id="{A0915BAE-4E8E-426F-9808-9F45B4BDBA13}"/>
              </a:ext>
            </a:extLst>
          </p:cNvPr>
          <p:cNvCxnSpPr>
            <a:cxnSpLocks/>
          </p:cNvCxnSpPr>
          <p:nvPr/>
        </p:nvCxnSpPr>
        <p:spPr>
          <a:xfrm>
            <a:off x="11564631" y="9312921"/>
            <a:ext cx="0" cy="368834"/>
          </a:xfrm>
          <a:prstGeom prst="line">
            <a:avLst/>
          </a:prstGeom>
          <a:ln w="15875" cmpd="sng">
            <a:solidFill>
              <a:schemeClr val="tx1">
                <a:lumMod val="75000"/>
                <a:lumOff val="25000"/>
              </a:schemeClr>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04" name="Straight Connector 303" title="Q lines">
            <a:extLst>
              <a:ext uri="{FF2B5EF4-FFF2-40B4-BE49-F238E27FC236}">
                <a16:creationId xmlns:a16="http://schemas.microsoft.com/office/drawing/2014/main" id="{48330EA2-CA59-4A33-B9B1-767F3C18F335}"/>
              </a:ext>
            </a:extLst>
          </p:cNvPr>
          <p:cNvCxnSpPr>
            <a:cxnSpLocks/>
          </p:cNvCxnSpPr>
          <p:nvPr/>
        </p:nvCxnSpPr>
        <p:spPr>
          <a:xfrm>
            <a:off x="12563555" y="9312921"/>
            <a:ext cx="0" cy="368834"/>
          </a:xfrm>
          <a:prstGeom prst="line">
            <a:avLst/>
          </a:prstGeom>
          <a:ln w="15875" cmpd="sng">
            <a:solidFill>
              <a:schemeClr val="tx1">
                <a:lumMod val="75000"/>
                <a:lumOff val="25000"/>
              </a:schemeClr>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grpSp>
        <p:nvGrpSpPr>
          <p:cNvPr id="309" name="Group 308">
            <a:extLst>
              <a:ext uri="{FF2B5EF4-FFF2-40B4-BE49-F238E27FC236}">
                <a16:creationId xmlns:a16="http://schemas.microsoft.com/office/drawing/2014/main" id="{55C80D1A-FA5B-4DB2-BB51-69DD532944BF}"/>
              </a:ext>
            </a:extLst>
          </p:cNvPr>
          <p:cNvGrpSpPr/>
          <p:nvPr/>
        </p:nvGrpSpPr>
        <p:grpSpPr>
          <a:xfrm>
            <a:off x="20229094" y="7518253"/>
            <a:ext cx="890518" cy="811078"/>
            <a:chOff x="7781630" y="3484865"/>
            <a:chExt cx="445259" cy="405539"/>
          </a:xfrm>
        </p:grpSpPr>
        <p:pic>
          <p:nvPicPr>
            <p:cNvPr id="310" name="Picture 309">
              <a:extLst>
                <a:ext uri="{FF2B5EF4-FFF2-40B4-BE49-F238E27FC236}">
                  <a16:creationId xmlns:a16="http://schemas.microsoft.com/office/drawing/2014/main" id="{513F6095-3196-40A2-992B-1D8E91654BF8}"/>
                </a:ext>
              </a:extLst>
            </p:cNvPr>
            <p:cNvPicPr>
              <a:picLocks noChangeAspect="1"/>
            </p:cNvPicPr>
            <p:nvPr/>
          </p:nvPicPr>
          <p:blipFill>
            <a:blip r:embed="rId9"/>
            <a:stretch>
              <a:fillRect/>
            </a:stretch>
          </p:blipFill>
          <p:spPr>
            <a:xfrm>
              <a:off x="7891783" y="3566511"/>
              <a:ext cx="262418" cy="252452"/>
            </a:xfrm>
            <a:prstGeom prst="rect">
              <a:avLst/>
            </a:prstGeom>
          </p:spPr>
        </p:pic>
        <p:sp>
          <p:nvSpPr>
            <p:cNvPr id="311" name="Flowchart: Connector 310">
              <a:extLst>
                <a:ext uri="{FF2B5EF4-FFF2-40B4-BE49-F238E27FC236}">
                  <a16:creationId xmlns:a16="http://schemas.microsoft.com/office/drawing/2014/main" id="{6A045F84-677E-4F99-8CA5-CCB0D5DDBB15}"/>
                </a:ext>
              </a:extLst>
            </p:cNvPr>
            <p:cNvSpPr/>
            <p:nvPr/>
          </p:nvSpPr>
          <p:spPr>
            <a:xfrm>
              <a:off x="7781630" y="3484865"/>
              <a:ext cx="445259" cy="405539"/>
            </a:xfrm>
            <a:prstGeom prst="flowChartConnector">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grpSp>
      <p:sp>
        <p:nvSpPr>
          <p:cNvPr id="312" name="Flowchart: Connector 311">
            <a:extLst>
              <a:ext uri="{FF2B5EF4-FFF2-40B4-BE49-F238E27FC236}">
                <a16:creationId xmlns:a16="http://schemas.microsoft.com/office/drawing/2014/main" id="{DF1A15AC-C378-4915-9FFB-59B0051E9928}"/>
              </a:ext>
            </a:extLst>
          </p:cNvPr>
          <p:cNvSpPr/>
          <p:nvPr/>
        </p:nvSpPr>
        <p:spPr>
          <a:xfrm>
            <a:off x="20202950" y="4175386"/>
            <a:ext cx="834454" cy="739668"/>
          </a:xfrm>
          <a:prstGeom prst="flowChartConnector">
            <a:avLst/>
          </a:prstGeom>
          <a:noFill/>
          <a:ln>
            <a:solidFill>
              <a:schemeClr val="accent2"/>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grpSp>
        <p:nvGrpSpPr>
          <p:cNvPr id="313" name="Group 312">
            <a:extLst>
              <a:ext uri="{FF2B5EF4-FFF2-40B4-BE49-F238E27FC236}">
                <a16:creationId xmlns:a16="http://schemas.microsoft.com/office/drawing/2014/main" id="{27298648-81D3-43E8-B6F4-B78B7BAF6C65}"/>
              </a:ext>
            </a:extLst>
          </p:cNvPr>
          <p:cNvGrpSpPr/>
          <p:nvPr/>
        </p:nvGrpSpPr>
        <p:grpSpPr>
          <a:xfrm>
            <a:off x="13315413" y="5811870"/>
            <a:ext cx="821312" cy="2922184"/>
            <a:chOff x="3395205" y="3164696"/>
            <a:chExt cx="410656" cy="1461092"/>
          </a:xfrm>
        </p:grpSpPr>
        <p:cxnSp>
          <p:nvCxnSpPr>
            <p:cNvPr id="314" name="Straight Connector 313" title="Q lines">
              <a:extLst>
                <a:ext uri="{FF2B5EF4-FFF2-40B4-BE49-F238E27FC236}">
                  <a16:creationId xmlns:a16="http://schemas.microsoft.com/office/drawing/2014/main" id="{BF08D1CB-2674-4A4D-A42F-001B1580637E}"/>
                </a:ext>
              </a:extLst>
            </p:cNvPr>
            <p:cNvCxnSpPr>
              <a:cxnSpLocks/>
            </p:cNvCxnSpPr>
            <p:nvPr/>
          </p:nvCxnSpPr>
          <p:spPr>
            <a:xfrm>
              <a:off x="3606872" y="4441371"/>
              <a:ext cx="0" cy="184417"/>
            </a:xfrm>
            <a:prstGeom prst="line">
              <a:avLst/>
            </a:prstGeom>
            <a:ln w="15875" cmpd="sng">
              <a:solidFill>
                <a:schemeClr val="tx1">
                  <a:lumMod val="75000"/>
                  <a:lumOff val="25000"/>
                </a:schemeClr>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grpSp>
          <p:nvGrpSpPr>
            <p:cNvPr id="315" name="Group 314">
              <a:extLst>
                <a:ext uri="{FF2B5EF4-FFF2-40B4-BE49-F238E27FC236}">
                  <a16:creationId xmlns:a16="http://schemas.microsoft.com/office/drawing/2014/main" id="{D48BCEAD-F802-42CE-A412-75219EF985AA}"/>
                </a:ext>
              </a:extLst>
            </p:cNvPr>
            <p:cNvGrpSpPr/>
            <p:nvPr/>
          </p:nvGrpSpPr>
          <p:grpSpPr>
            <a:xfrm>
              <a:off x="3395205" y="3164696"/>
              <a:ext cx="410656" cy="1272506"/>
              <a:chOff x="3395205" y="3164696"/>
              <a:chExt cx="410656" cy="1272506"/>
            </a:xfrm>
          </p:grpSpPr>
          <p:pic>
            <p:nvPicPr>
              <p:cNvPr id="316" name="Picture 5" descr="Icon&#10;&#10;Description automatically generated">
                <a:extLst>
                  <a:ext uri="{FF2B5EF4-FFF2-40B4-BE49-F238E27FC236}">
                    <a16:creationId xmlns:a16="http://schemas.microsoft.com/office/drawing/2014/main" id="{297091D1-FAE1-4739-839A-6F7B7EC1461A}"/>
                  </a:ext>
                </a:extLst>
              </p:cNvPr>
              <p:cNvPicPr>
                <a:picLocks noChangeAspect="1"/>
              </p:cNvPicPr>
              <p:nvPr/>
            </p:nvPicPr>
            <p:blipFill>
              <a:blip r:embed="rId4"/>
              <a:stretch>
                <a:fillRect/>
              </a:stretch>
            </p:blipFill>
            <p:spPr>
              <a:xfrm>
                <a:off x="3396238" y="3601965"/>
                <a:ext cx="409551" cy="405817"/>
              </a:xfrm>
              <a:prstGeom prst="rect">
                <a:avLst/>
              </a:prstGeom>
            </p:spPr>
          </p:pic>
          <p:pic>
            <p:nvPicPr>
              <p:cNvPr id="317" name="Picture 9" descr="A picture containing icon&#10;&#10;Description automatically generated">
                <a:extLst>
                  <a:ext uri="{FF2B5EF4-FFF2-40B4-BE49-F238E27FC236}">
                    <a16:creationId xmlns:a16="http://schemas.microsoft.com/office/drawing/2014/main" id="{58AACB68-41CF-4D29-A66D-D3C70AB0EB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1988" y="4041081"/>
                <a:ext cx="380896" cy="396121"/>
              </a:xfrm>
              <a:prstGeom prst="rect">
                <a:avLst/>
              </a:prstGeom>
            </p:spPr>
          </p:pic>
          <p:grpSp>
            <p:nvGrpSpPr>
              <p:cNvPr id="318" name="Group 317">
                <a:extLst>
                  <a:ext uri="{FF2B5EF4-FFF2-40B4-BE49-F238E27FC236}">
                    <a16:creationId xmlns:a16="http://schemas.microsoft.com/office/drawing/2014/main" id="{5A2EB78F-DAD4-4ABA-8EE1-EEDFD108BB27}"/>
                  </a:ext>
                </a:extLst>
              </p:cNvPr>
              <p:cNvGrpSpPr/>
              <p:nvPr/>
            </p:nvGrpSpPr>
            <p:grpSpPr>
              <a:xfrm>
                <a:off x="3395205" y="3164696"/>
                <a:ext cx="410656" cy="405539"/>
                <a:chOff x="3902351" y="3095544"/>
                <a:chExt cx="410656" cy="405539"/>
              </a:xfrm>
            </p:grpSpPr>
            <p:pic>
              <p:nvPicPr>
                <p:cNvPr id="319" name="Picture 12" descr="A picture containing text, sign, yellow, outdoor&#10;&#10;Description automatically generated">
                  <a:extLst>
                    <a:ext uri="{FF2B5EF4-FFF2-40B4-BE49-F238E27FC236}">
                      <a16:creationId xmlns:a16="http://schemas.microsoft.com/office/drawing/2014/main" id="{9F0F4653-DE9C-4CA1-BC89-FF2CB7DF4157}"/>
                    </a:ext>
                  </a:extLst>
                </p:cNvPr>
                <p:cNvPicPr>
                  <a:picLocks noChangeAspect="1"/>
                </p:cNvPicPr>
                <p:nvPr/>
              </p:nvPicPr>
              <p:blipFill rotWithShape="1">
                <a:blip r:embed="rId6"/>
                <a:srcRect l="17665" t="17964" r="18263" b="18263"/>
                <a:stretch/>
              </p:blipFill>
              <p:spPr>
                <a:xfrm>
                  <a:off x="3979349" y="3172457"/>
                  <a:ext cx="254330" cy="251718"/>
                </a:xfrm>
                <a:prstGeom prst="roundRect">
                  <a:avLst/>
                </a:prstGeom>
              </p:spPr>
            </p:pic>
            <p:sp>
              <p:nvSpPr>
                <p:cNvPr id="320" name="Flowchart: Connector 319">
                  <a:extLst>
                    <a:ext uri="{FF2B5EF4-FFF2-40B4-BE49-F238E27FC236}">
                      <a16:creationId xmlns:a16="http://schemas.microsoft.com/office/drawing/2014/main" id="{1386A2AC-C29E-43C7-9969-5ACC0EB3C2FF}"/>
                    </a:ext>
                  </a:extLst>
                </p:cNvPr>
                <p:cNvSpPr/>
                <p:nvPr/>
              </p:nvSpPr>
              <p:spPr>
                <a:xfrm>
                  <a:off x="3902351" y="3095544"/>
                  <a:ext cx="410656" cy="405539"/>
                </a:xfrm>
                <a:prstGeom prst="flowChartConnector">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grpSp>
        </p:grpSp>
      </p:grpSp>
      <p:pic>
        <p:nvPicPr>
          <p:cNvPr id="322" name="Picture 321">
            <a:extLst>
              <a:ext uri="{FF2B5EF4-FFF2-40B4-BE49-F238E27FC236}">
                <a16:creationId xmlns:a16="http://schemas.microsoft.com/office/drawing/2014/main" id="{E8C82EE6-BF63-455E-8564-8A1366BD66EB}"/>
              </a:ext>
            </a:extLst>
          </p:cNvPr>
          <p:cNvPicPr>
            <a:picLocks noChangeAspect="1"/>
          </p:cNvPicPr>
          <p:nvPr/>
        </p:nvPicPr>
        <p:blipFill>
          <a:blip r:embed="rId10"/>
          <a:stretch>
            <a:fillRect/>
          </a:stretch>
        </p:blipFill>
        <p:spPr>
          <a:xfrm>
            <a:off x="3479073" y="9784862"/>
            <a:ext cx="652400" cy="572280"/>
          </a:xfrm>
          <a:prstGeom prst="rect">
            <a:avLst/>
          </a:prstGeom>
        </p:spPr>
      </p:pic>
      <p:sp>
        <p:nvSpPr>
          <p:cNvPr id="323" name="Flowchart: Connector 322">
            <a:extLst>
              <a:ext uri="{FF2B5EF4-FFF2-40B4-BE49-F238E27FC236}">
                <a16:creationId xmlns:a16="http://schemas.microsoft.com/office/drawing/2014/main" id="{DC6CD137-5CD5-4521-BD3B-5627E94B2900}"/>
              </a:ext>
            </a:extLst>
          </p:cNvPr>
          <p:cNvSpPr/>
          <p:nvPr/>
        </p:nvSpPr>
        <p:spPr>
          <a:xfrm>
            <a:off x="3393471" y="9694537"/>
            <a:ext cx="821312" cy="811078"/>
          </a:xfrm>
          <a:prstGeom prst="flowChartConnector">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cxnSp>
        <p:nvCxnSpPr>
          <p:cNvPr id="324" name="Straight Connector 323" title="Q lines">
            <a:extLst>
              <a:ext uri="{FF2B5EF4-FFF2-40B4-BE49-F238E27FC236}">
                <a16:creationId xmlns:a16="http://schemas.microsoft.com/office/drawing/2014/main" id="{4091C1AD-E4ED-4FE0-B78F-FD1246F04949}"/>
              </a:ext>
            </a:extLst>
          </p:cNvPr>
          <p:cNvCxnSpPr>
            <a:cxnSpLocks/>
          </p:cNvCxnSpPr>
          <p:nvPr/>
        </p:nvCxnSpPr>
        <p:spPr>
          <a:xfrm>
            <a:off x="3816755" y="9334723"/>
            <a:ext cx="0" cy="368834"/>
          </a:xfrm>
          <a:prstGeom prst="line">
            <a:avLst/>
          </a:prstGeom>
          <a:ln w="15875" cmpd="sng">
            <a:solidFill>
              <a:schemeClr val="tx1">
                <a:lumMod val="75000"/>
                <a:lumOff val="25000"/>
              </a:schemeClr>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25" name="Straight Connector 324" title="Q lines">
            <a:extLst>
              <a:ext uri="{FF2B5EF4-FFF2-40B4-BE49-F238E27FC236}">
                <a16:creationId xmlns:a16="http://schemas.microsoft.com/office/drawing/2014/main" id="{65834FB1-EF2A-4FCF-8432-BD824B22846A}"/>
              </a:ext>
            </a:extLst>
          </p:cNvPr>
          <p:cNvCxnSpPr>
            <a:cxnSpLocks/>
          </p:cNvCxnSpPr>
          <p:nvPr/>
        </p:nvCxnSpPr>
        <p:spPr>
          <a:xfrm flipH="1">
            <a:off x="16558455" y="8349294"/>
            <a:ext cx="10668" cy="384760"/>
          </a:xfrm>
          <a:prstGeom prst="line">
            <a:avLst/>
          </a:prstGeom>
          <a:ln w="15875" cmpd="sng">
            <a:solidFill>
              <a:schemeClr val="tx1">
                <a:lumMod val="75000"/>
                <a:lumOff val="25000"/>
              </a:schemeClr>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26" name="Straight Connector 325" title="Q lines">
            <a:extLst>
              <a:ext uri="{FF2B5EF4-FFF2-40B4-BE49-F238E27FC236}">
                <a16:creationId xmlns:a16="http://schemas.microsoft.com/office/drawing/2014/main" id="{C3C1530B-B138-45BF-A9E1-A1E48D128BDD}"/>
              </a:ext>
            </a:extLst>
          </p:cNvPr>
          <p:cNvCxnSpPr>
            <a:cxnSpLocks/>
          </p:cNvCxnSpPr>
          <p:nvPr/>
        </p:nvCxnSpPr>
        <p:spPr>
          <a:xfrm flipH="1">
            <a:off x="20661903" y="8362100"/>
            <a:ext cx="10668" cy="384760"/>
          </a:xfrm>
          <a:prstGeom prst="line">
            <a:avLst/>
          </a:prstGeom>
          <a:ln w="15875" cmpd="sng">
            <a:solidFill>
              <a:schemeClr val="tx1">
                <a:lumMod val="75000"/>
                <a:lumOff val="25000"/>
              </a:schemeClr>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grpSp>
        <p:nvGrpSpPr>
          <p:cNvPr id="327" name="Group 326">
            <a:extLst>
              <a:ext uri="{FF2B5EF4-FFF2-40B4-BE49-F238E27FC236}">
                <a16:creationId xmlns:a16="http://schemas.microsoft.com/office/drawing/2014/main" id="{32482CDC-A540-41FC-9C3C-93EE9323F22C}"/>
              </a:ext>
            </a:extLst>
          </p:cNvPr>
          <p:cNvGrpSpPr/>
          <p:nvPr/>
        </p:nvGrpSpPr>
        <p:grpSpPr>
          <a:xfrm>
            <a:off x="9112061" y="4930693"/>
            <a:ext cx="1942174" cy="801238"/>
            <a:chOff x="3109388" y="2476639"/>
            <a:chExt cx="971087" cy="400619"/>
          </a:xfrm>
        </p:grpSpPr>
        <p:sp>
          <p:nvSpPr>
            <p:cNvPr id="328" name="TextBox 327">
              <a:extLst>
                <a:ext uri="{FF2B5EF4-FFF2-40B4-BE49-F238E27FC236}">
                  <a16:creationId xmlns:a16="http://schemas.microsoft.com/office/drawing/2014/main" id="{BF646E06-55E8-4347-A394-383FAFD7809C}"/>
                </a:ext>
              </a:extLst>
            </p:cNvPr>
            <p:cNvSpPr txBox="1"/>
            <p:nvPr/>
          </p:nvSpPr>
          <p:spPr>
            <a:xfrm>
              <a:off x="3109388" y="2476639"/>
              <a:ext cx="971087" cy="169277"/>
            </a:xfrm>
            <a:prstGeom prst="rect">
              <a:avLst/>
            </a:prstGeom>
            <a:noFill/>
          </p:spPr>
          <p:txBody>
            <a:bodyPr wrap="square" lIns="0" tIns="0" rIns="0" bIns="0" rtlCol="0">
              <a:spAutoFit/>
            </a:bodyPr>
            <a:lstStyle/>
            <a:p>
              <a:pPr algn="ctr"/>
              <a:r>
                <a:rPr lang="en-US" sz="2200" dirty="0">
                  <a:solidFill>
                    <a:schemeClr val="tx1">
                      <a:lumMod val="75000"/>
                      <a:lumOff val="25000"/>
                    </a:schemeClr>
                  </a:solidFill>
                </a:rPr>
                <a:t>FUT</a:t>
              </a:r>
            </a:p>
          </p:txBody>
        </p:sp>
        <p:sp>
          <p:nvSpPr>
            <p:cNvPr id="329" name="TextBox 328">
              <a:extLst>
                <a:ext uri="{FF2B5EF4-FFF2-40B4-BE49-F238E27FC236}">
                  <a16:creationId xmlns:a16="http://schemas.microsoft.com/office/drawing/2014/main" id="{F1CE238C-9299-4784-B471-D23BDBBFEF5A}"/>
                </a:ext>
              </a:extLst>
            </p:cNvPr>
            <p:cNvSpPr txBox="1"/>
            <p:nvPr/>
          </p:nvSpPr>
          <p:spPr>
            <a:xfrm>
              <a:off x="3109388" y="2707981"/>
              <a:ext cx="971087" cy="169277"/>
            </a:xfrm>
            <a:prstGeom prst="rect">
              <a:avLst/>
            </a:prstGeom>
            <a:noFill/>
          </p:spPr>
          <p:txBody>
            <a:bodyPr wrap="square" lIns="0" tIns="0" rIns="0" bIns="0" rtlCol="0">
              <a:spAutoFit/>
            </a:bodyPr>
            <a:lstStyle/>
            <a:p>
              <a:pPr algn="ctr"/>
              <a:r>
                <a:rPr lang="en-US" sz="2200">
                  <a:solidFill>
                    <a:schemeClr val="tx1">
                      <a:lumMod val="75000"/>
                      <a:lumOff val="25000"/>
                    </a:schemeClr>
                  </a:solidFill>
                </a:rPr>
                <a:t>FP V2</a:t>
              </a:r>
            </a:p>
          </p:txBody>
        </p:sp>
      </p:grpSp>
      <p:sp>
        <p:nvSpPr>
          <p:cNvPr id="330" name="TextBox 329">
            <a:extLst>
              <a:ext uri="{FF2B5EF4-FFF2-40B4-BE49-F238E27FC236}">
                <a16:creationId xmlns:a16="http://schemas.microsoft.com/office/drawing/2014/main" id="{89A99E38-854C-448A-B1F7-0588999DB8A1}"/>
              </a:ext>
            </a:extLst>
          </p:cNvPr>
          <p:cNvSpPr txBox="1"/>
          <p:nvPr/>
        </p:nvSpPr>
        <p:spPr>
          <a:xfrm>
            <a:off x="9112061" y="5378325"/>
            <a:ext cx="1942172" cy="353606"/>
          </a:xfrm>
          <a:prstGeom prst="rect">
            <a:avLst/>
          </a:prstGeom>
          <a:noFill/>
        </p:spPr>
        <p:txBody>
          <a:bodyPr wrap="square" lIns="0" tIns="0" rIns="0" bIns="0" rtlCol="0">
            <a:noAutofit/>
          </a:bodyPr>
          <a:lstStyle/>
          <a:p>
            <a:pPr algn="ctr"/>
            <a:endParaRPr lang="en-US" sz="2200">
              <a:solidFill>
                <a:schemeClr val="tx1">
                  <a:lumMod val="75000"/>
                  <a:lumOff val="25000"/>
                </a:schemeClr>
              </a:solidFill>
            </a:endParaRPr>
          </a:p>
        </p:txBody>
      </p:sp>
      <p:grpSp>
        <p:nvGrpSpPr>
          <p:cNvPr id="331" name="Group 330">
            <a:extLst>
              <a:ext uri="{FF2B5EF4-FFF2-40B4-BE49-F238E27FC236}">
                <a16:creationId xmlns:a16="http://schemas.microsoft.com/office/drawing/2014/main" id="{AC20FEFF-33C5-4D81-9189-8371BFBD5E1E}"/>
              </a:ext>
            </a:extLst>
          </p:cNvPr>
          <p:cNvGrpSpPr/>
          <p:nvPr/>
        </p:nvGrpSpPr>
        <p:grpSpPr>
          <a:xfrm>
            <a:off x="12714564" y="3991724"/>
            <a:ext cx="1942174" cy="801238"/>
            <a:chOff x="3109388" y="2476639"/>
            <a:chExt cx="971087" cy="400619"/>
          </a:xfrm>
        </p:grpSpPr>
        <p:sp>
          <p:nvSpPr>
            <p:cNvPr id="332" name="TextBox 331">
              <a:extLst>
                <a:ext uri="{FF2B5EF4-FFF2-40B4-BE49-F238E27FC236}">
                  <a16:creationId xmlns:a16="http://schemas.microsoft.com/office/drawing/2014/main" id="{17793EB2-023F-41DB-9CEE-429771942E6B}"/>
                </a:ext>
              </a:extLst>
            </p:cNvPr>
            <p:cNvSpPr txBox="1"/>
            <p:nvPr/>
          </p:nvSpPr>
          <p:spPr>
            <a:xfrm>
              <a:off x="3109388" y="2476639"/>
              <a:ext cx="971087" cy="169277"/>
            </a:xfrm>
            <a:prstGeom prst="rect">
              <a:avLst/>
            </a:prstGeom>
            <a:noFill/>
          </p:spPr>
          <p:txBody>
            <a:bodyPr wrap="square" lIns="0" tIns="0" rIns="0" bIns="0" rtlCol="0">
              <a:spAutoFit/>
            </a:bodyPr>
            <a:lstStyle/>
            <a:p>
              <a:pPr algn="ctr"/>
              <a:r>
                <a:rPr lang="en-US" sz="2200">
                  <a:solidFill>
                    <a:schemeClr val="tx1">
                      <a:lumMod val="75000"/>
                      <a:lumOff val="25000"/>
                    </a:schemeClr>
                  </a:solidFill>
                </a:rPr>
                <a:t>FUT’</a:t>
              </a:r>
            </a:p>
          </p:txBody>
        </p:sp>
        <p:sp>
          <p:nvSpPr>
            <p:cNvPr id="333" name="TextBox 332">
              <a:extLst>
                <a:ext uri="{FF2B5EF4-FFF2-40B4-BE49-F238E27FC236}">
                  <a16:creationId xmlns:a16="http://schemas.microsoft.com/office/drawing/2014/main" id="{A3903D33-2498-42E8-B1AE-EE4C82A65CC6}"/>
                </a:ext>
              </a:extLst>
            </p:cNvPr>
            <p:cNvSpPr txBox="1"/>
            <p:nvPr/>
          </p:nvSpPr>
          <p:spPr>
            <a:xfrm>
              <a:off x="3109388" y="2707981"/>
              <a:ext cx="971087" cy="169277"/>
            </a:xfrm>
            <a:prstGeom prst="rect">
              <a:avLst/>
            </a:prstGeom>
            <a:noFill/>
          </p:spPr>
          <p:txBody>
            <a:bodyPr wrap="square" lIns="0" tIns="0" rIns="0" bIns="0" rtlCol="0">
              <a:spAutoFit/>
            </a:bodyPr>
            <a:lstStyle/>
            <a:p>
              <a:pPr algn="ctr"/>
              <a:r>
                <a:rPr lang="en-US" sz="2200" dirty="0">
                  <a:solidFill>
                    <a:schemeClr val="tx1">
                      <a:lumMod val="75000"/>
                      <a:lumOff val="25000"/>
                    </a:schemeClr>
                  </a:solidFill>
                </a:rPr>
                <a:t>FP V3</a:t>
              </a:r>
            </a:p>
          </p:txBody>
        </p:sp>
      </p:grpSp>
      <p:grpSp>
        <p:nvGrpSpPr>
          <p:cNvPr id="334" name="Group 333">
            <a:extLst>
              <a:ext uri="{FF2B5EF4-FFF2-40B4-BE49-F238E27FC236}">
                <a16:creationId xmlns:a16="http://schemas.microsoft.com/office/drawing/2014/main" id="{677A9BEB-AA20-40C1-A540-426EBFFB109D}"/>
              </a:ext>
            </a:extLst>
          </p:cNvPr>
          <p:cNvGrpSpPr/>
          <p:nvPr/>
        </p:nvGrpSpPr>
        <p:grpSpPr>
          <a:xfrm>
            <a:off x="19670546" y="3032796"/>
            <a:ext cx="1942174" cy="801238"/>
            <a:chOff x="3109388" y="2476639"/>
            <a:chExt cx="971087" cy="400619"/>
          </a:xfrm>
        </p:grpSpPr>
        <p:sp>
          <p:nvSpPr>
            <p:cNvPr id="335" name="TextBox 334">
              <a:extLst>
                <a:ext uri="{FF2B5EF4-FFF2-40B4-BE49-F238E27FC236}">
                  <a16:creationId xmlns:a16="http://schemas.microsoft.com/office/drawing/2014/main" id="{66BA107F-C3F2-4635-8E27-5E010A217E45}"/>
                </a:ext>
              </a:extLst>
            </p:cNvPr>
            <p:cNvSpPr txBox="1"/>
            <p:nvPr/>
          </p:nvSpPr>
          <p:spPr>
            <a:xfrm>
              <a:off x="3109388" y="2476639"/>
              <a:ext cx="971087" cy="169277"/>
            </a:xfrm>
            <a:prstGeom prst="rect">
              <a:avLst/>
            </a:prstGeom>
            <a:noFill/>
          </p:spPr>
          <p:txBody>
            <a:bodyPr wrap="square" lIns="0" tIns="0" rIns="0" bIns="0" rtlCol="0">
              <a:spAutoFit/>
            </a:bodyPr>
            <a:lstStyle/>
            <a:p>
              <a:pPr algn="ctr"/>
              <a:r>
                <a:rPr lang="en-US" sz="2200" dirty="0">
                  <a:solidFill>
                    <a:schemeClr val="tx1">
                      <a:lumMod val="75000"/>
                      <a:lumOff val="25000"/>
                    </a:schemeClr>
                  </a:solidFill>
                </a:rPr>
                <a:t>CUG</a:t>
              </a:r>
            </a:p>
          </p:txBody>
        </p:sp>
        <p:sp>
          <p:nvSpPr>
            <p:cNvPr id="336" name="TextBox 335">
              <a:extLst>
                <a:ext uri="{FF2B5EF4-FFF2-40B4-BE49-F238E27FC236}">
                  <a16:creationId xmlns:a16="http://schemas.microsoft.com/office/drawing/2014/main" id="{A7ED3826-8B76-4B78-8172-BA4A94A26C23}"/>
                </a:ext>
              </a:extLst>
            </p:cNvPr>
            <p:cNvSpPr txBox="1"/>
            <p:nvPr/>
          </p:nvSpPr>
          <p:spPr>
            <a:xfrm>
              <a:off x="3109388" y="2707981"/>
              <a:ext cx="971087" cy="169277"/>
            </a:xfrm>
            <a:prstGeom prst="rect">
              <a:avLst/>
            </a:prstGeom>
            <a:noFill/>
          </p:spPr>
          <p:txBody>
            <a:bodyPr wrap="square" lIns="0" tIns="0" rIns="0" bIns="0" rtlCol="0">
              <a:spAutoFit/>
            </a:bodyPr>
            <a:lstStyle/>
            <a:p>
              <a:pPr algn="ctr"/>
              <a:r>
                <a:rPr lang="en-US" sz="2200">
                  <a:solidFill>
                    <a:schemeClr val="tx1">
                      <a:lumMod val="75000"/>
                      <a:lumOff val="25000"/>
                    </a:schemeClr>
                  </a:solidFill>
                </a:rPr>
                <a:t>FP V3’</a:t>
              </a:r>
            </a:p>
          </p:txBody>
        </p:sp>
      </p:grpSp>
      <p:grpSp>
        <p:nvGrpSpPr>
          <p:cNvPr id="338" name="Group 337">
            <a:extLst>
              <a:ext uri="{FF2B5EF4-FFF2-40B4-BE49-F238E27FC236}">
                <a16:creationId xmlns:a16="http://schemas.microsoft.com/office/drawing/2014/main" id="{ABAB97D0-C92F-4C91-808B-C9052E77AFDB}"/>
              </a:ext>
            </a:extLst>
          </p:cNvPr>
          <p:cNvGrpSpPr/>
          <p:nvPr/>
        </p:nvGrpSpPr>
        <p:grpSpPr>
          <a:xfrm>
            <a:off x="4533790" y="10558045"/>
            <a:ext cx="890518" cy="811078"/>
            <a:chOff x="7781630" y="3484865"/>
            <a:chExt cx="445259" cy="405539"/>
          </a:xfrm>
        </p:grpSpPr>
        <p:pic>
          <p:nvPicPr>
            <p:cNvPr id="339" name="Picture 338">
              <a:extLst>
                <a:ext uri="{FF2B5EF4-FFF2-40B4-BE49-F238E27FC236}">
                  <a16:creationId xmlns:a16="http://schemas.microsoft.com/office/drawing/2014/main" id="{14EAE07C-15B7-495D-A186-59287CAF4FD6}"/>
                </a:ext>
              </a:extLst>
            </p:cNvPr>
            <p:cNvPicPr>
              <a:picLocks noChangeAspect="1"/>
            </p:cNvPicPr>
            <p:nvPr/>
          </p:nvPicPr>
          <p:blipFill>
            <a:blip r:embed="rId9"/>
            <a:stretch>
              <a:fillRect/>
            </a:stretch>
          </p:blipFill>
          <p:spPr>
            <a:xfrm>
              <a:off x="7891783" y="3566511"/>
              <a:ext cx="262418" cy="252452"/>
            </a:xfrm>
            <a:prstGeom prst="rect">
              <a:avLst/>
            </a:prstGeom>
          </p:spPr>
        </p:pic>
        <p:sp>
          <p:nvSpPr>
            <p:cNvPr id="340" name="Flowchart: Connector 339">
              <a:extLst>
                <a:ext uri="{FF2B5EF4-FFF2-40B4-BE49-F238E27FC236}">
                  <a16:creationId xmlns:a16="http://schemas.microsoft.com/office/drawing/2014/main" id="{030A3085-21CF-4F27-9E1B-AFF00F583DA8}"/>
                </a:ext>
              </a:extLst>
            </p:cNvPr>
            <p:cNvSpPr/>
            <p:nvPr/>
          </p:nvSpPr>
          <p:spPr>
            <a:xfrm>
              <a:off x="7781630" y="3484865"/>
              <a:ext cx="445259" cy="405539"/>
            </a:xfrm>
            <a:prstGeom prst="flowChartConnector">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grpSp>
      <p:sp>
        <p:nvSpPr>
          <p:cNvPr id="343" name="Flowchart: Connector 342">
            <a:extLst>
              <a:ext uri="{FF2B5EF4-FFF2-40B4-BE49-F238E27FC236}">
                <a16:creationId xmlns:a16="http://schemas.microsoft.com/office/drawing/2014/main" id="{86618113-EE95-423B-9FF0-22B4A8B1181D}"/>
              </a:ext>
            </a:extLst>
          </p:cNvPr>
          <p:cNvSpPr/>
          <p:nvPr/>
        </p:nvSpPr>
        <p:spPr>
          <a:xfrm>
            <a:off x="20200388" y="5018068"/>
            <a:ext cx="834454" cy="739668"/>
          </a:xfrm>
          <a:prstGeom prst="flowChartConnector">
            <a:avLst/>
          </a:prstGeom>
          <a:noFill/>
          <a:ln>
            <a:solidFill>
              <a:schemeClr val="accent2"/>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344" name="Flowchart: Connector 343">
            <a:extLst>
              <a:ext uri="{FF2B5EF4-FFF2-40B4-BE49-F238E27FC236}">
                <a16:creationId xmlns:a16="http://schemas.microsoft.com/office/drawing/2014/main" id="{58A17763-4455-4AB3-9FBC-F24F607EDD2C}"/>
              </a:ext>
            </a:extLst>
          </p:cNvPr>
          <p:cNvSpPr/>
          <p:nvPr/>
        </p:nvSpPr>
        <p:spPr>
          <a:xfrm>
            <a:off x="20228562" y="5876120"/>
            <a:ext cx="834454" cy="739668"/>
          </a:xfrm>
          <a:prstGeom prst="flowChartConnector">
            <a:avLst/>
          </a:prstGeom>
          <a:noFill/>
          <a:ln>
            <a:solidFill>
              <a:schemeClr val="accent2"/>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345" name="Flowchart: Connector 344">
            <a:extLst>
              <a:ext uri="{FF2B5EF4-FFF2-40B4-BE49-F238E27FC236}">
                <a16:creationId xmlns:a16="http://schemas.microsoft.com/office/drawing/2014/main" id="{4ED9A24C-4366-43D0-9AF5-AB5D7519B88A}"/>
              </a:ext>
            </a:extLst>
          </p:cNvPr>
          <p:cNvSpPr/>
          <p:nvPr/>
        </p:nvSpPr>
        <p:spPr>
          <a:xfrm>
            <a:off x="20261860" y="6708556"/>
            <a:ext cx="834454" cy="739668"/>
          </a:xfrm>
          <a:prstGeom prst="flowChartConnector">
            <a:avLst/>
          </a:prstGeom>
          <a:noFill/>
          <a:ln>
            <a:solidFill>
              <a:schemeClr val="accent2"/>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grpSp>
        <p:nvGrpSpPr>
          <p:cNvPr id="346" name="Group 345">
            <a:extLst>
              <a:ext uri="{FF2B5EF4-FFF2-40B4-BE49-F238E27FC236}">
                <a16:creationId xmlns:a16="http://schemas.microsoft.com/office/drawing/2014/main" id="{4BCC8A27-A4C1-4EF9-8098-E7C05144251A}"/>
              </a:ext>
            </a:extLst>
          </p:cNvPr>
          <p:cNvGrpSpPr/>
          <p:nvPr/>
        </p:nvGrpSpPr>
        <p:grpSpPr>
          <a:xfrm>
            <a:off x="15623767" y="5499053"/>
            <a:ext cx="1988010" cy="1020380"/>
            <a:chOff x="3109388" y="2367068"/>
            <a:chExt cx="994005" cy="510190"/>
          </a:xfrm>
        </p:grpSpPr>
        <p:sp>
          <p:nvSpPr>
            <p:cNvPr id="347" name="TextBox 346">
              <a:extLst>
                <a:ext uri="{FF2B5EF4-FFF2-40B4-BE49-F238E27FC236}">
                  <a16:creationId xmlns:a16="http://schemas.microsoft.com/office/drawing/2014/main" id="{65A08984-EA3F-46B4-AEE0-DADCCE83FE6F}"/>
                </a:ext>
              </a:extLst>
            </p:cNvPr>
            <p:cNvSpPr txBox="1"/>
            <p:nvPr/>
          </p:nvSpPr>
          <p:spPr>
            <a:xfrm>
              <a:off x="3132306" y="2367068"/>
              <a:ext cx="971087" cy="338554"/>
            </a:xfrm>
            <a:prstGeom prst="rect">
              <a:avLst/>
            </a:prstGeom>
            <a:noFill/>
          </p:spPr>
          <p:txBody>
            <a:bodyPr wrap="square" lIns="0" tIns="0" rIns="0" bIns="0" rtlCol="0">
              <a:spAutoFit/>
            </a:bodyPr>
            <a:lstStyle/>
            <a:p>
              <a:pPr algn="ctr"/>
              <a:r>
                <a:rPr lang="en-US" sz="2200" dirty="0">
                  <a:solidFill>
                    <a:schemeClr val="tx1">
                      <a:lumMod val="75000"/>
                      <a:lumOff val="25000"/>
                    </a:schemeClr>
                  </a:solidFill>
                </a:rPr>
                <a:t>Added two more</a:t>
              </a:r>
            </a:p>
          </p:txBody>
        </p:sp>
        <p:sp>
          <p:nvSpPr>
            <p:cNvPr id="348" name="TextBox 347">
              <a:extLst>
                <a:ext uri="{FF2B5EF4-FFF2-40B4-BE49-F238E27FC236}">
                  <a16:creationId xmlns:a16="http://schemas.microsoft.com/office/drawing/2014/main" id="{1EAE288C-6D9C-4D14-BE4A-1B41520A1E80}"/>
                </a:ext>
              </a:extLst>
            </p:cNvPr>
            <p:cNvSpPr txBox="1"/>
            <p:nvPr/>
          </p:nvSpPr>
          <p:spPr>
            <a:xfrm>
              <a:off x="3109388" y="2707981"/>
              <a:ext cx="971087" cy="169277"/>
            </a:xfrm>
            <a:prstGeom prst="rect">
              <a:avLst/>
            </a:prstGeom>
            <a:noFill/>
          </p:spPr>
          <p:txBody>
            <a:bodyPr wrap="square" lIns="0" tIns="0" rIns="0" bIns="0" rtlCol="0">
              <a:spAutoFit/>
            </a:bodyPr>
            <a:lstStyle/>
            <a:p>
              <a:pPr algn="ctr"/>
              <a:r>
                <a:rPr lang="en-US" sz="2200">
                  <a:solidFill>
                    <a:schemeClr val="tx1">
                      <a:lumMod val="75000"/>
                      <a:lumOff val="25000"/>
                    </a:schemeClr>
                  </a:solidFill>
                </a:rPr>
                <a:t>participants</a:t>
              </a:r>
            </a:p>
          </p:txBody>
        </p:sp>
      </p:grpSp>
      <p:sp>
        <p:nvSpPr>
          <p:cNvPr id="118" name="Rectangle: Rounded Corners 117">
            <a:extLst>
              <a:ext uri="{FF2B5EF4-FFF2-40B4-BE49-F238E27FC236}">
                <a16:creationId xmlns:a16="http://schemas.microsoft.com/office/drawing/2014/main" id="{33F043A1-FD30-4CD8-B7DD-204ED945BB0E}"/>
              </a:ext>
            </a:extLst>
          </p:cNvPr>
          <p:cNvSpPr/>
          <p:nvPr/>
        </p:nvSpPr>
        <p:spPr>
          <a:xfrm>
            <a:off x="21249682" y="8826072"/>
            <a:ext cx="983638" cy="36147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GB" sz="2000" b="1">
                <a:solidFill>
                  <a:srgbClr val="000000"/>
                </a:solidFill>
                <a:cs typeface="Calibri"/>
              </a:rPr>
              <a:t>Jun</a:t>
            </a:r>
          </a:p>
        </p:txBody>
      </p:sp>
      <p:pic>
        <p:nvPicPr>
          <p:cNvPr id="5" name="Picture 4">
            <a:extLst>
              <a:ext uri="{FF2B5EF4-FFF2-40B4-BE49-F238E27FC236}">
                <a16:creationId xmlns:a16="http://schemas.microsoft.com/office/drawing/2014/main" id="{DF0B7E8F-DD76-4CB3-A8FA-0B8328975CED}"/>
              </a:ext>
            </a:extLst>
          </p:cNvPr>
          <p:cNvPicPr>
            <a:picLocks noChangeAspect="1"/>
          </p:cNvPicPr>
          <p:nvPr/>
        </p:nvPicPr>
        <p:blipFill>
          <a:blip r:embed="rId11"/>
          <a:stretch>
            <a:fillRect/>
          </a:stretch>
        </p:blipFill>
        <p:spPr>
          <a:xfrm>
            <a:off x="13365895" y="4965103"/>
            <a:ext cx="725608" cy="685666"/>
          </a:xfrm>
          <a:prstGeom prst="rect">
            <a:avLst/>
          </a:prstGeom>
        </p:spPr>
      </p:pic>
      <p:sp>
        <p:nvSpPr>
          <p:cNvPr id="2" name="Title 1">
            <a:extLst>
              <a:ext uri="{FF2B5EF4-FFF2-40B4-BE49-F238E27FC236}">
                <a16:creationId xmlns:a16="http://schemas.microsoft.com/office/drawing/2014/main" id="{13C817C6-D005-C0F0-D682-DF85F0290AB2}"/>
              </a:ext>
            </a:extLst>
          </p:cNvPr>
          <p:cNvSpPr>
            <a:spLocks noGrp="1"/>
          </p:cNvSpPr>
          <p:nvPr>
            <p:ph type="title"/>
          </p:nvPr>
        </p:nvSpPr>
        <p:spPr/>
        <p:txBody>
          <a:bodyPr/>
          <a:lstStyle/>
          <a:p>
            <a:r>
              <a:rPr lang="en-US" dirty="0" err="1">
                <a:cs typeface="Arial"/>
              </a:rPr>
              <a:t>WynePay</a:t>
            </a:r>
            <a:r>
              <a:rPr lang="en-US" dirty="0">
                <a:cs typeface="Arial"/>
              </a:rPr>
              <a:t> Journey</a:t>
            </a:r>
            <a:endParaRPr lang="en-US" dirty="0"/>
          </a:p>
        </p:txBody>
      </p:sp>
      <p:sp>
        <p:nvSpPr>
          <p:cNvPr id="119" name="Slide Number Placeholder 3">
            <a:extLst>
              <a:ext uri="{FF2B5EF4-FFF2-40B4-BE49-F238E27FC236}">
                <a16:creationId xmlns:a16="http://schemas.microsoft.com/office/drawing/2014/main" id="{C4082E6D-4017-B9A8-0243-D1EE0D4D9A88}"/>
              </a:ext>
            </a:extLst>
          </p:cNvPr>
          <p:cNvSpPr>
            <a:spLocks noGrp="1"/>
          </p:cNvSpPr>
          <p:nvPr/>
        </p:nvSpPr>
        <p:spPr>
          <a:xfrm>
            <a:off x="17223443" y="12712701"/>
            <a:ext cx="5487114" cy="730250"/>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rgbClr val="005A83"/>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AF9D7A-5BEE-9245-944A-197F51D542D9}" type="slidenum">
              <a:rPr lang="en-US" smtClean="0"/>
              <a:pPr/>
              <a:t>8</a:t>
            </a:fld>
            <a:endParaRPr lang="en-US"/>
          </a:p>
        </p:txBody>
      </p:sp>
      <p:sp>
        <p:nvSpPr>
          <p:cNvPr id="120" name="Rectangle: Rounded Corners 119">
            <a:extLst>
              <a:ext uri="{FF2B5EF4-FFF2-40B4-BE49-F238E27FC236}">
                <a16:creationId xmlns:a16="http://schemas.microsoft.com/office/drawing/2014/main" id="{AB802CB2-5DCA-47B0-85A2-4631CECF567F}"/>
              </a:ext>
            </a:extLst>
          </p:cNvPr>
          <p:cNvSpPr/>
          <p:nvPr/>
        </p:nvSpPr>
        <p:spPr>
          <a:xfrm>
            <a:off x="3056158" y="12042960"/>
            <a:ext cx="1477632" cy="601904"/>
          </a:xfrm>
          <a:prstGeom prst="roundRect">
            <a:avLst/>
          </a:prstGeom>
          <a:solidFill>
            <a:schemeClr val="tx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US" b="1" dirty="0">
                <a:solidFill>
                  <a:srgbClr val="FFFFFF"/>
                </a:solidFill>
                <a:latin typeface="Roboto"/>
                <a:cs typeface="Segoe UI"/>
              </a:rPr>
              <a:t>Course</a:t>
            </a:r>
          </a:p>
        </p:txBody>
      </p:sp>
      <p:sp>
        <p:nvSpPr>
          <p:cNvPr id="121" name="Rectangle: Rounded Corners 120">
            <a:extLst>
              <a:ext uri="{FF2B5EF4-FFF2-40B4-BE49-F238E27FC236}">
                <a16:creationId xmlns:a16="http://schemas.microsoft.com/office/drawing/2014/main" id="{76A54F8F-BC12-49AE-811A-C69AC366F817}"/>
              </a:ext>
            </a:extLst>
          </p:cNvPr>
          <p:cNvSpPr/>
          <p:nvPr/>
        </p:nvSpPr>
        <p:spPr>
          <a:xfrm>
            <a:off x="14001416" y="12031243"/>
            <a:ext cx="2322869" cy="601904"/>
          </a:xfrm>
          <a:prstGeom prst="roundRect">
            <a:avLst/>
          </a:prstGeom>
          <a:solidFill>
            <a:schemeClr val="tx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US" b="1" dirty="0">
                <a:solidFill>
                  <a:srgbClr val="FFFFFF"/>
                </a:solidFill>
                <a:latin typeface="Roboto"/>
                <a:cs typeface="Segoe UI"/>
              </a:rPr>
              <a:t>TTK, RBAC</a:t>
            </a:r>
          </a:p>
        </p:txBody>
      </p:sp>
      <p:sp>
        <p:nvSpPr>
          <p:cNvPr id="122" name="Rectangle: Rounded Corners 121">
            <a:extLst>
              <a:ext uri="{FF2B5EF4-FFF2-40B4-BE49-F238E27FC236}">
                <a16:creationId xmlns:a16="http://schemas.microsoft.com/office/drawing/2014/main" id="{9859CFDE-3934-4678-A705-1D414EE2D7F5}"/>
              </a:ext>
            </a:extLst>
          </p:cNvPr>
          <p:cNvSpPr/>
          <p:nvPr/>
        </p:nvSpPr>
        <p:spPr>
          <a:xfrm>
            <a:off x="18379078" y="12005391"/>
            <a:ext cx="2225402" cy="612766"/>
          </a:xfrm>
          <a:prstGeom prst="roundRect">
            <a:avLst/>
          </a:prstGeom>
          <a:solidFill>
            <a:schemeClr val="tx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US" b="1" dirty="0">
                <a:solidFill>
                  <a:srgbClr val="FFFFFF"/>
                </a:solidFill>
                <a:latin typeface="Roboto"/>
                <a:cs typeface="Segoe UI"/>
              </a:rPr>
              <a:t>Infra </a:t>
            </a:r>
          </a:p>
        </p:txBody>
      </p:sp>
      <p:sp>
        <p:nvSpPr>
          <p:cNvPr id="123" name="Rectangle: Rounded Corners 122">
            <a:extLst>
              <a:ext uri="{FF2B5EF4-FFF2-40B4-BE49-F238E27FC236}">
                <a16:creationId xmlns:a16="http://schemas.microsoft.com/office/drawing/2014/main" id="{E4EBC488-8424-41B7-92ED-F674830B0A7D}"/>
              </a:ext>
            </a:extLst>
          </p:cNvPr>
          <p:cNvSpPr/>
          <p:nvPr/>
        </p:nvSpPr>
        <p:spPr>
          <a:xfrm>
            <a:off x="16406410" y="12017318"/>
            <a:ext cx="1878733" cy="601904"/>
          </a:xfrm>
          <a:prstGeom prst="roundRect">
            <a:avLst/>
          </a:prstGeom>
          <a:solidFill>
            <a:schemeClr val="tx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US" b="1" dirty="0">
                <a:solidFill>
                  <a:srgbClr val="FFFFFF"/>
                </a:solidFill>
                <a:latin typeface="Roboto"/>
                <a:cs typeface="Segoe UI"/>
              </a:rPr>
              <a:t>Oracle, Loki</a:t>
            </a:r>
          </a:p>
        </p:txBody>
      </p:sp>
      <p:sp>
        <p:nvSpPr>
          <p:cNvPr id="124" name="Rectangle: Rounded Corners 123">
            <a:extLst>
              <a:ext uri="{FF2B5EF4-FFF2-40B4-BE49-F238E27FC236}">
                <a16:creationId xmlns:a16="http://schemas.microsoft.com/office/drawing/2014/main" id="{99C17A03-40BD-4363-A2B3-31BA10565B23}"/>
              </a:ext>
            </a:extLst>
          </p:cNvPr>
          <p:cNvSpPr/>
          <p:nvPr/>
        </p:nvSpPr>
        <p:spPr>
          <a:xfrm>
            <a:off x="4627726" y="12022977"/>
            <a:ext cx="5346687" cy="612766"/>
          </a:xfrm>
          <a:prstGeom prst="roundRect">
            <a:avLst/>
          </a:prstGeom>
          <a:solidFill>
            <a:schemeClr val="tx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US" b="1" dirty="0">
                <a:solidFill>
                  <a:srgbClr val="FFFFFF"/>
                </a:solidFill>
                <a:latin typeface="Roboto"/>
                <a:cs typeface="Segoe UI"/>
              </a:rPr>
              <a:t>Core Connector in PM4ML</a:t>
            </a:r>
          </a:p>
        </p:txBody>
      </p:sp>
      <p:sp>
        <p:nvSpPr>
          <p:cNvPr id="125" name="Rectangle: Rounded Corners 124">
            <a:extLst>
              <a:ext uri="{FF2B5EF4-FFF2-40B4-BE49-F238E27FC236}">
                <a16:creationId xmlns:a16="http://schemas.microsoft.com/office/drawing/2014/main" id="{038D88EC-1B0A-4BE3-BF41-D11FB1FE18C4}"/>
              </a:ext>
            </a:extLst>
          </p:cNvPr>
          <p:cNvSpPr/>
          <p:nvPr/>
        </p:nvSpPr>
        <p:spPr>
          <a:xfrm>
            <a:off x="10068348" y="12031243"/>
            <a:ext cx="3815784" cy="601904"/>
          </a:xfrm>
          <a:prstGeom prst="roundRect">
            <a:avLst/>
          </a:prstGeom>
          <a:solidFill>
            <a:schemeClr val="tx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ctr"/>
          <a:lstStyle/>
          <a:p>
            <a:pPr algn="ctr"/>
            <a:r>
              <a:rPr lang="en-US" b="1" dirty="0">
                <a:solidFill>
                  <a:srgbClr val="FFFFFF"/>
                </a:solidFill>
                <a:latin typeface="Roboto"/>
                <a:cs typeface="Segoe UI"/>
              </a:rPr>
              <a:t>Grafana,  Kibana, PM4ML</a:t>
            </a:r>
          </a:p>
        </p:txBody>
      </p:sp>
    </p:spTree>
    <p:extLst>
      <p:ext uri="{BB962C8B-B14F-4D97-AF65-F5344CB8AC3E}">
        <p14:creationId xmlns:p14="http://schemas.microsoft.com/office/powerpoint/2010/main" val="2881626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43B40"/>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76FB0F3-CC1F-4FCD-8D72-41DB97F737BD}"/>
              </a:ext>
            </a:extLst>
          </p:cNvPr>
          <p:cNvPicPr>
            <a:picLocks noChangeAspect="1"/>
          </p:cNvPicPr>
          <p:nvPr/>
        </p:nvPicPr>
        <p:blipFill rotWithShape="1">
          <a:blip r:embed="rId3"/>
          <a:srcRect l="3679"/>
          <a:stretch/>
        </p:blipFill>
        <p:spPr>
          <a:xfrm>
            <a:off x="1435516" y="1676100"/>
            <a:ext cx="21275040" cy="11473781"/>
          </a:xfrm>
          <a:prstGeom prst="rect">
            <a:avLst/>
          </a:prstGeom>
        </p:spPr>
      </p:pic>
      <p:sp>
        <p:nvSpPr>
          <p:cNvPr id="5" name="Title 1">
            <a:extLst>
              <a:ext uri="{FF2B5EF4-FFF2-40B4-BE49-F238E27FC236}">
                <a16:creationId xmlns:a16="http://schemas.microsoft.com/office/drawing/2014/main" id="{3B706591-659D-F3EC-D75A-E7C92E25B4E8}"/>
              </a:ext>
            </a:extLst>
          </p:cNvPr>
          <p:cNvSpPr txBox="1">
            <a:spLocks/>
          </p:cNvSpPr>
          <p:nvPr/>
        </p:nvSpPr>
        <p:spPr>
          <a:xfrm>
            <a:off x="1676619" y="730251"/>
            <a:ext cx="18869389" cy="1383029"/>
          </a:xfrm>
          <a:prstGeom prst="rect">
            <a:avLst/>
          </a:prstGeom>
        </p:spPr>
        <p:txBody>
          <a:bodyPr lIns="91440" tIns="45720" rIns="91440" bIns="45720" anchor="t"/>
          <a:lstStyle>
            <a:lvl1pPr algn="l" defTabSz="1828800" rtl="0" eaLnBrk="1" latinLnBrk="0" hangingPunct="1">
              <a:lnSpc>
                <a:spcPct val="90000"/>
              </a:lnSpc>
              <a:spcBef>
                <a:spcPct val="0"/>
              </a:spcBef>
              <a:buNone/>
              <a:defRPr sz="8800" b="1" kern="1200">
                <a:solidFill>
                  <a:schemeClr val="accent1"/>
                </a:solidFill>
                <a:latin typeface="+mj-lt"/>
                <a:ea typeface="+mj-ea"/>
                <a:cs typeface="+mj-cs"/>
              </a:defRPr>
            </a:lvl1pPr>
          </a:lstStyle>
          <a:p>
            <a:r>
              <a:rPr lang="en-US" dirty="0">
                <a:solidFill>
                  <a:schemeClr val="bg1"/>
                </a:solidFill>
                <a:cs typeface="Arial"/>
              </a:rPr>
              <a:t>Implementation Journey</a:t>
            </a:r>
          </a:p>
        </p:txBody>
      </p:sp>
      <p:sp>
        <p:nvSpPr>
          <p:cNvPr id="4" name="Slide Number Placeholder 3">
            <a:extLst>
              <a:ext uri="{FF2B5EF4-FFF2-40B4-BE49-F238E27FC236}">
                <a16:creationId xmlns:a16="http://schemas.microsoft.com/office/drawing/2014/main" id="{C4082E6D-4017-B9A8-0243-D1EE0D4D9A88}"/>
              </a:ext>
            </a:extLst>
          </p:cNvPr>
          <p:cNvSpPr>
            <a:spLocks noGrp="1"/>
          </p:cNvSpPr>
          <p:nvPr/>
        </p:nvSpPr>
        <p:spPr>
          <a:xfrm>
            <a:off x="17223443" y="12712701"/>
            <a:ext cx="5487114" cy="730250"/>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rgbClr val="005A83"/>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AF9D7A-5BEE-9245-944A-197F51D542D9}" type="slidenum">
              <a:rPr lang="en-US" smtClean="0">
                <a:solidFill>
                  <a:srgbClr val="FFFFFF"/>
                </a:solidFill>
              </a:rPr>
              <a:pPr/>
              <a:t>9</a:t>
            </a:fld>
            <a:endParaRPr lang="en-US">
              <a:solidFill>
                <a:srgbClr val="FFFFFF"/>
              </a:solidFill>
            </a:endParaRPr>
          </a:p>
        </p:txBody>
      </p:sp>
    </p:spTree>
    <p:extLst>
      <p:ext uri="{BB962C8B-B14F-4D97-AF65-F5344CB8AC3E}">
        <p14:creationId xmlns:p14="http://schemas.microsoft.com/office/powerpoint/2010/main" val="1473723407"/>
      </p:ext>
    </p:extLst>
  </p:cSld>
  <p:clrMapOvr>
    <a:masterClrMapping/>
  </p:clrMapOvr>
</p:sld>
</file>

<file path=ppt/theme/theme1.xml><?xml version="1.0" encoding="utf-8"?>
<a:theme xmlns:a="http://schemas.openxmlformats.org/drawingml/2006/main" name="Office Theme">
  <a:themeElements>
    <a:clrScheme name="Mojaloop">
      <a:dk1>
        <a:srgbClr val="000000"/>
      </a:dk1>
      <a:lt1>
        <a:srgbClr val="FFFFFF"/>
      </a:lt1>
      <a:dk2>
        <a:srgbClr val="44546A"/>
      </a:dk2>
      <a:lt2>
        <a:srgbClr val="E7E6E6"/>
      </a:lt2>
      <a:accent1>
        <a:srgbClr val="00A3FF"/>
      </a:accent1>
      <a:accent2>
        <a:srgbClr val="FC440F"/>
      </a:accent2>
      <a:accent3>
        <a:srgbClr val="0010BE"/>
      </a:accent3>
      <a:accent4>
        <a:srgbClr val="FDE74C"/>
      </a:accent4>
      <a:accent5>
        <a:srgbClr val="00DFB1"/>
      </a:accent5>
      <a:accent6>
        <a:srgbClr val="BE0098"/>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162c5147-8fb1-4df5-a1c7-9fe9f898d8b4">
      <UserInfo>
        <DisplayName>Catherine La Valley</DisplayName>
        <AccountId>168</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217631DEDD65E40A82D1B1EB16378CD" ma:contentTypeVersion="12" ma:contentTypeDescription="Create a new document." ma:contentTypeScope="" ma:versionID="7683736b9e4bdf20bea84556662cf45a">
  <xsd:schema xmlns:xsd="http://www.w3.org/2001/XMLSchema" xmlns:xs="http://www.w3.org/2001/XMLSchema" xmlns:p="http://schemas.microsoft.com/office/2006/metadata/properties" xmlns:ns2="71e6c0c6-e4df-4600-b094-292c45f4027d" xmlns:ns3="162c5147-8fb1-4df5-a1c7-9fe9f898d8b4" targetNamespace="http://schemas.microsoft.com/office/2006/metadata/properties" ma:root="true" ma:fieldsID="75aa9a15da08212c2fc242f53a4b75ce" ns2:_="" ns3:_="">
    <xsd:import namespace="71e6c0c6-e4df-4600-b094-292c45f4027d"/>
    <xsd:import namespace="162c5147-8fb1-4df5-a1c7-9fe9f898d8b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e6c0c6-e4df-4600-b094-292c45f4027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62c5147-8fb1-4df5-a1c7-9fe9f898d8b4"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1D56013-FFA3-4AA5-BFCF-7C4A0141612A}">
  <ds:schemaRefs>
    <ds:schemaRef ds:uri="71e6c0c6-e4df-4600-b094-292c45f4027d"/>
    <ds:schemaRef ds:uri="http://schemas.microsoft.com/office/infopath/2007/PartnerControls"/>
    <ds:schemaRef ds:uri="http://purl.org/dc/terms/"/>
    <ds:schemaRef ds:uri="http://purl.org/dc/dcmitype/"/>
    <ds:schemaRef ds:uri="http://purl.org/dc/elements/1.1/"/>
    <ds:schemaRef ds:uri="http://schemas.openxmlformats.org/package/2006/metadata/core-properties"/>
    <ds:schemaRef ds:uri="http://schemas.microsoft.com/office/2006/documentManagement/types"/>
    <ds:schemaRef ds:uri="162c5147-8fb1-4df5-a1c7-9fe9f898d8b4"/>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08EBF8DC-5488-4C6F-AC00-FE01650298B0}">
  <ds:schemaRefs>
    <ds:schemaRef ds:uri="162c5147-8fb1-4df5-a1c7-9fe9f898d8b4"/>
    <ds:schemaRef ds:uri="71e6c0c6-e4df-4600-b094-292c45f4027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4E880100-AD93-4165-9435-CF4F80F1243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1369</TotalTime>
  <Words>765</Words>
  <Application>Microsoft Office PowerPoint</Application>
  <PresentationFormat>Custom</PresentationFormat>
  <Paragraphs>161</Paragraphs>
  <Slides>13</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Avenir</vt:lpstr>
      <vt:lpstr>Calibri</vt:lpstr>
      <vt:lpstr>Calibri </vt:lpstr>
      <vt:lpstr>Roboto</vt:lpstr>
      <vt:lpstr>Office Theme</vt:lpstr>
      <vt:lpstr>Mojaloop deployment experience  in Myanmar </vt:lpstr>
      <vt:lpstr>Agenda</vt:lpstr>
      <vt:lpstr>ThitsaWorks</vt:lpstr>
      <vt:lpstr>ThitsaWorks</vt:lpstr>
      <vt:lpstr>Our Solutions</vt:lpstr>
      <vt:lpstr>ThitsaWorks</vt:lpstr>
      <vt:lpstr>WynePay Journey</vt:lpstr>
      <vt:lpstr>WynePay Journey</vt:lpstr>
      <vt:lpstr>PowerPoint Presentation</vt:lpstr>
      <vt:lpstr>Next Steps</vt:lpstr>
      <vt:lpstr>Next Steps</vt:lpstr>
      <vt:lpstr>Suggestion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Tudor Vedeanu</dc:creator>
  <cp:lastModifiedBy>Thynn Win</cp:lastModifiedBy>
  <cp:revision>63</cp:revision>
  <dcterms:created xsi:type="dcterms:W3CDTF">2020-01-08T21:13:28Z</dcterms:created>
  <dcterms:modified xsi:type="dcterms:W3CDTF">2022-04-26T14:28:17Z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0x0101002217631DEDD65E40A82D1B1EB16378CD</vt:lpwstr>
  </property>
</Properties>
</file>